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63"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15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262626"/>
    <a:srgbClr val="FFFF00"/>
    <a:srgbClr val="FF0000"/>
    <a:srgbClr val="DDDDDD"/>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howGuides="1">
      <p:cViewPr>
        <p:scale>
          <a:sx n="88" d="100"/>
          <a:sy n="88" d="100"/>
        </p:scale>
        <p:origin x="590" y="-3233"/>
      </p:cViewPr>
      <p:guideLst>
        <p:guide orient="horz" pos="3368"/>
        <p:guide pos="2154"/>
      </p:guideLst>
    </p:cSldViewPr>
  </p:slideViewPr>
  <p:notesTextViewPr>
    <p:cViewPr>
      <p:scale>
        <a:sx n="1" d="1"/>
        <a:sy n="1" d="1"/>
      </p:scale>
      <p:origin x="0" y="0"/>
    </p:cViewPr>
  </p:notesTextViewPr>
  <p:sorterViewPr>
    <p:cViewPr varScale="1">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7128A-D91F-401D-AF6F-7B09EAB192D0}" type="datetimeFigureOut">
              <a:rPr lang="zh-TW" altLang="en-US" smtClean="0"/>
              <a:t>2024/11/21</a:t>
            </a:fld>
            <a:endParaRPr lang="zh-TW" altLang="en-US"/>
          </a:p>
        </p:txBody>
      </p:sp>
      <p:sp>
        <p:nvSpPr>
          <p:cNvPr id="4" name="投影片影像版面配置區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6CB57F-CFC4-4E24-AB67-3DE2614FCDFF}" type="slidenum">
              <a:rPr lang="zh-TW" altLang="en-US" smtClean="0"/>
              <a:t>‹#›</a:t>
            </a:fld>
            <a:endParaRPr lang="zh-TW" altLang="en-US"/>
          </a:p>
        </p:txBody>
      </p:sp>
    </p:spTree>
    <p:extLst>
      <p:ext uri="{BB962C8B-B14F-4D97-AF65-F5344CB8AC3E}">
        <p14:creationId xmlns:p14="http://schemas.microsoft.com/office/powerpoint/2010/main" val="1163408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D26CB57F-CFC4-4E24-AB67-3DE2614FCDFF}" type="slidenum">
              <a:rPr lang="zh-TW" altLang="en-US" smtClean="0"/>
              <a:t>1</a:t>
            </a:fld>
            <a:endParaRPr lang="zh-TW" altLang="en-US"/>
          </a:p>
        </p:txBody>
      </p:sp>
    </p:spTree>
    <p:extLst>
      <p:ext uri="{BB962C8B-B14F-4D97-AF65-F5344CB8AC3E}">
        <p14:creationId xmlns:p14="http://schemas.microsoft.com/office/powerpoint/2010/main" val="65059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A5147-D02C-664E-4DB6-8E1F508DE47D}"/>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3A223771-F225-1387-B205-6BA2E88D0503}"/>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235896FE-1E30-0146-8094-6EC3A7A48711}"/>
              </a:ext>
            </a:extLst>
          </p:cNvPr>
          <p:cNvSpPr>
            <a:spLocks noGrp="1"/>
          </p:cNvSpPr>
          <p:nvPr>
            <p:ph type="body" idx="1"/>
          </p:nvPr>
        </p:nvSpPr>
        <p:spPr/>
        <p:txBody>
          <a:bodyPr/>
          <a:lstStyle/>
          <a:p>
            <a:endParaRPr lang="zh-TW" altLang="en-US" dirty="0"/>
          </a:p>
        </p:txBody>
      </p:sp>
      <p:sp>
        <p:nvSpPr>
          <p:cNvPr id="4" name="投影片編號版面配置區 3">
            <a:extLst>
              <a:ext uri="{FF2B5EF4-FFF2-40B4-BE49-F238E27FC236}">
                <a16:creationId xmlns:a16="http://schemas.microsoft.com/office/drawing/2014/main" id="{DA685795-C01D-0E27-407D-A19C059C4C56}"/>
              </a:ext>
            </a:extLst>
          </p:cNvPr>
          <p:cNvSpPr>
            <a:spLocks noGrp="1"/>
          </p:cNvSpPr>
          <p:nvPr>
            <p:ph type="sldNum" sz="quarter" idx="5"/>
          </p:nvPr>
        </p:nvSpPr>
        <p:spPr/>
        <p:txBody>
          <a:bodyPr/>
          <a:lstStyle/>
          <a:p>
            <a:fld id="{D26CB57F-CFC4-4E24-AB67-3DE2614FCDFF}" type="slidenum">
              <a:rPr lang="zh-TW" altLang="en-US" smtClean="0"/>
              <a:t>2</a:t>
            </a:fld>
            <a:endParaRPr lang="zh-TW" altLang="en-US"/>
          </a:p>
        </p:txBody>
      </p:sp>
    </p:spTree>
    <p:extLst>
      <p:ext uri="{BB962C8B-B14F-4D97-AF65-F5344CB8AC3E}">
        <p14:creationId xmlns:p14="http://schemas.microsoft.com/office/powerpoint/2010/main" val="67129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zh-TW" altLang="en-US"/>
              <a:t>按一下以編輯母片標題樣式</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3198572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1607248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266264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1476044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zh-TW" altLang="en-US"/>
              <a:t>按一下以編輯母片標題樣式</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967690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421634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zh-TW" altLang="en-US"/>
              <a:t>按一下以編輯母片文字樣式</a:t>
            </a:r>
          </a:p>
        </p:txBody>
      </p:sp>
      <p:sp>
        <p:nvSpPr>
          <p:cNvPr id="4" name="Content Placeholder 3"/>
          <p:cNvSpPr>
            <a:spLocks noGrp="1"/>
          </p:cNvSpPr>
          <p:nvPr>
            <p:ph sz="half" idx="2"/>
          </p:nvPr>
        </p:nvSpPr>
        <p:spPr>
          <a:xfrm>
            <a:off x="520713" y="3905482"/>
            <a:ext cx="3198096" cy="57443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zh-TW" altLang="en-US"/>
              <a:t>按一下以編輯母片文字樣式</a:t>
            </a:r>
          </a:p>
        </p:txBody>
      </p:sp>
      <p:sp>
        <p:nvSpPr>
          <p:cNvPr id="6" name="Content Placeholder 5"/>
          <p:cNvSpPr>
            <a:spLocks noGrp="1"/>
          </p:cNvSpPr>
          <p:nvPr>
            <p:ph sz="quarter" idx="4"/>
          </p:nvPr>
        </p:nvSpPr>
        <p:spPr>
          <a:xfrm>
            <a:off x="3827086" y="3905482"/>
            <a:ext cx="3213847" cy="57443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56339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536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310684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zh-TW" altLang="en-US"/>
              <a:t>按一下以編輯母片標題樣式</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341697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zh-TW" altLang="en-US"/>
              <a:t>按一下圖示以新增圖片</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2E9BD397-ED5E-433A-B0BE-9A7F4D85BEC5}" type="datetimeFigureOut">
              <a:rPr lang="zh-TW" altLang="en-US" smtClean="0"/>
              <a:t>2024/11/21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207703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9BD397-ED5E-433A-B0BE-9A7F4D85BEC5}" type="datetimeFigureOut">
              <a:rPr lang="zh-TW" altLang="en-US" smtClean="0"/>
              <a:t>2024/11/21</a:t>
            </a:fld>
            <a:endParaRPr lang="zh-TW"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E59F1DA-D714-40D3-991B-AB38D172D5D5}" type="slidenum">
              <a:rPr lang="zh-TW" altLang="en-US" smtClean="0"/>
              <a:t>‹#›</a:t>
            </a:fld>
            <a:endParaRPr lang="zh-TW" altLang="en-US"/>
          </a:p>
        </p:txBody>
      </p:sp>
    </p:spTree>
    <p:extLst>
      <p:ext uri="{BB962C8B-B14F-4D97-AF65-F5344CB8AC3E}">
        <p14:creationId xmlns:p14="http://schemas.microsoft.com/office/powerpoint/2010/main" val="677282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wmf"/><Relationship Id="rId4" Type="http://schemas.openxmlformats.org/officeDocument/2006/relationships/image" Target="../media/image2.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13.wmf"/><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直角三角形 3">
            <a:extLst>
              <a:ext uri="{FF2B5EF4-FFF2-40B4-BE49-F238E27FC236}">
                <a16:creationId xmlns:a16="http://schemas.microsoft.com/office/drawing/2014/main" id="{8A551303-C231-84E8-75DF-9B0CB50908CD}"/>
              </a:ext>
            </a:extLst>
          </p:cNvPr>
          <p:cNvSpPr/>
          <p:nvPr/>
        </p:nvSpPr>
        <p:spPr>
          <a:xfrm flipV="1">
            <a:off x="10269" y="15540"/>
            <a:ext cx="2160000" cy="2160000"/>
          </a:xfrm>
          <a:prstGeom prst="rtTriangle">
            <a:avLst/>
          </a:prstGeom>
          <a:gradFill flip="none" rotWithShape="1">
            <a:gsLst>
              <a:gs pos="0">
                <a:srgbClr val="33CCCC">
                  <a:tint val="66000"/>
                  <a:satMod val="160000"/>
                </a:srgbClr>
              </a:gs>
              <a:gs pos="50000">
                <a:srgbClr val="33CCCC">
                  <a:tint val="44500"/>
                  <a:satMod val="160000"/>
                </a:srgbClr>
              </a:gs>
              <a:gs pos="100000">
                <a:srgbClr val="33CCCC">
                  <a:tint val="23500"/>
                  <a:satMod val="160000"/>
                </a:srgb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sz="2147">
              <a:solidFill>
                <a:srgbClr val="33CCCC"/>
              </a:solidFill>
            </a:endParaRPr>
          </a:p>
        </p:txBody>
      </p:sp>
      <p:sp>
        <p:nvSpPr>
          <p:cNvPr id="5" name="直角三角形 4">
            <a:extLst>
              <a:ext uri="{FF2B5EF4-FFF2-40B4-BE49-F238E27FC236}">
                <a16:creationId xmlns:a16="http://schemas.microsoft.com/office/drawing/2014/main" id="{85E30308-2EDF-DFFA-E574-063B7CE231F4}"/>
              </a:ext>
            </a:extLst>
          </p:cNvPr>
          <p:cNvSpPr/>
          <p:nvPr/>
        </p:nvSpPr>
        <p:spPr>
          <a:xfrm flipH="1" flipV="1">
            <a:off x="5389407" y="15540"/>
            <a:ext cx="2160000" cy="2160000"/>
          </a:xfrm>
          <a:prstGeom prst="rtTriangle">
            <a:avLst/>
          </a:prstGeom>
          <a:gradFill flip="none" rotWithShape="1">
            <a:gsLst>
              <a:gs pos="0">
                <a:srgbClr val="33CCCC">
                  <a:tint val="66000"/>
                  <a:satMod val="160000"/>
                </a:srgbClr>
              </a:gs>
              <a:gs pos="50000">
                <a:srgbClr val="33CCCC">
                  <a:tint val="44500"/>
                  <a:satMod val="160000"/>
                </a:srgbClr>
              </a:gs>
              <a:gs pos="100000">
                <a:srgbClr val="33CCCC">
                  <a:tint val="23500"/>
                  <a:satMod val="160000"/>
                </a:srgb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sz="2147">
              <a:solidFill>
                <a:srgbClr val="33CCCC"/>
              </a:solidFill>
            </a:endParaRPr>
          </a:p>
        </p:txBody>
      </p:sp>
      <p:sp>
        <p:nvSpPr>
          <p:cNvPr id="6" name="文字方塊 5">
            <a:extLst>
              <a:ext uri="{FF2B5EF4-FFF2-40B4-BE49-F238E27FC236}">
                <a16:creationId xmlns:a16="http://schemas.microsoft.com/office/drawing/2014/main" id="{2711003F-369D-842C-5877-8789B206D277}"/>
              </a:ext>
            </a:extLst>
          </p:cNvPr>
          <p:cNvSpPr txBox="1"/>
          <p:nvPr/>
        </p:nvSpPr>
        <p:spPr>
          <a:xfrm>
            <a:off x="884224" y="737394"/>
            <a:ext cx="5724644" cy="1306961"/>
          </a:xfrm>
          <a:prstGeom prst="rect">
            <a:avLst/>
          </a:prstGeom>
          <a:noFill/>
        </p:spPr>
        <p:txBody>
          <a:bodyPr wrap="none" rtlCol="0">
            <a:spAutoFit/>
          </a:bodyPr>
          <a:lstStyle/>
          <a:p>
            <a:pPr algn="ctr"/>
            <a:r>
              <a:rPr lang="en-US" altLang="zh-TW" sz="4000" b="1" dirty="0">
                <a:solidFill>
                  <a:srgbClr val="002060"/>
                </a:solidFill>
                <a:latin typeface="思源黑體 TW Bold" panose="020B0800000000000000" pitchFamily="34" charset="-120"/>
                <a:ea typeface="思源黑體 TW Bold" panose="020B0800000000000000" pitchFamily="34" charset="-120"/>
              </a:rPr>
              <a:t>0403</a:t>
            </a:r>
            <a:r>
              <a:rPr lang="zh-TW" altLang="en-US" sz="4000" b="1" dirty="0">
                <a:solidFill>
                  <a:srgbClr val="002060"/>
                </a:solidFill>
                <a:latin typeface="思源黑體 TW Bold" panose="020B0800000000000000" pitchFamily="34" charset="-120"/>
                <a:ea typeface="思源黑體 TW Bold" panose="020B0800000000000000" pitchFamily="34" charset="-120"/>
              </a:rPr>
              <a:t>花蓮震災復原</a:t>
            </a:r>
            <a:endParaRPr lang="en-US" altLang="zh-TW" sz="4000" b="1" dirty="0">
              <a:solidFill>
                <a:srgbClr val="002060"/>
              </a:solidFill>
              <a:latin typeface="思源黑體 TW Bold" panose="020B0800000000000000" pitchFamily="34" charset="-120"/>
              <a:ea typeface="思源黑體 TW Bold" panose="020B0800000000000000" pitchFamily="34" charset="-120"/>
            </a:endParaRPr>
          </a:p>
          <a:p>
            <a:pPr algn="ctr"/>
            <a:r>
              <a:rPr lang="zh-TW" altLang="en-US" sz="3600" b="1" dirty="0">
                <a:solidFill>
                  <a:srgbClr val="33CCCC"/>
                </a:solidFill>
                <a:latin typeface="思源黑體 TW Bold" panose="020B0800000000000000" pitchFamily="34" charset="-120"/>
                <a:ea typeface="思源黑體 TW Bold" panose="020B0800000000000000" pitchFamily="34" charset="-120"/>
              </a:rPr>
              <a:t>自用住宅重建補助方案總覽</a:t>
            </a:r>
            <a:endParaRPr lang="zh-TW" altLang="en-US" sz="3600" b="1" dirty="0">
              <a:solidFill>
                <a:srgbClr val="002060"/>
              </a:solidFill>
              <a:latin typeface="思源黑體 TW Bold" panose="020B0800000000000000" pitchFamily="34" charset="-120"/>
              <a:ea typeface="思源黑體 TW Bold" panose="020B0800000000000000" pitchFamily="34" charset="-120"/>
            </a:endParaRPr>
          </a:p>
        </p:txBody>
      </p:sp>
      <p:sp>
        <p:nvSpPr>
          <p:cNvPr id="43" name="文字方塊 42">
            <a:extLst>
              <a:ext uri="{FF2B5EF4-FFF2-40B4-BE49-F238E27FC236}">
                <a16:creationId xmlns:a16="http://schemas.microsoft.com/office/drawing/2014/main" id="{049EAA66-C63D-8F52-6E13-9E4A38F6A68E}"/>
              </a:ext>
            </a:extLst>
          </p:cNvPr>
          <p:cNvSpPr txBox="1"/>
          <p:nvPr/>
        </p:nvSpPr>
        <p:spPr>
          <a:xfrm>
            <a:off x="683493" y="3149662"/>
            <a:ext cx="1864369" cy="707886"/>
          </a:xfrm>
          <a:prstGeom prst="rect">
            <a:avLst/>
          </a:prstGeom>
          <a:noFill/>
          <a:ln>
            <a:noFill/>
          </a:ln>
        </p:spPr>
        <p:txBody>
          <a:bodyPr wrap="square" rtlCol="0">
            <a:spAutoFit/>
          </a:bodyPr>
          <a:lstStyle/>
          <a:p>
            <a:pPr algn="ctr"/>
            <a:r>
              <a:rPr lang="zh-TW" altLang="en-US" sz="2000" dirty="0">
                <a:solidFill>
                  <a:srgbClr val="009999"/>
                </a:solidFill>
                <a:latin typeface="思源黑體 TW Bold" panose="020B0800000000000000" pitchFamily="34" charset="-120"/>
                <a:ea typeface="思源黑體 TW Bold" panose="020B0800000000000000" pitchFamily="34" charset="-120"/>
              </a:rPr>
              <a:t>採</a:t>
            </a:r>
            <a:r>
              <a:rPr lang="zh-TW" altLang="en-US" sz="2000" b="1" dirty="0">
                <a:solidFill>
                  <a:srgbClr val="009999"/>
                </a:solidFill>
                <a:latin typeface="思源黑體 TW Bold" panose="020B0800000000000000" pitchFamily="34" charset="-120"/>
                <a:ea typeface="思源黑體 TW Bold" panose="020B0800000000000000" pitchFamily="34" charset="-120"/>
              </a:rPr>
              <a:t>都市更新</a:t>
            </a:r>
            <a:endParaRPr lang="en-US" altLang="zh-TW" sz="2000" b="1" dirty="0">
              <a:solidFill>
                <a:srgbClr val="009999"/>
              </a:solidFill>
              <a:latin typeface="思源黑體 TW Bold" panose="020B0800000000000000" pitchFamily="34" charset="-120"/>
              <a:ea typeface="思源黑體 TW Bold" panose="020B0800000000000000" pitchFamily="34" charset="-120"/>
            </a:endParaRPr>
          </a:p>
          <a:p>
            <a:pPr algn="ctr"/>
            <a:r>
              <a:rPr lang="zh-TW" altLang="en-US" sz="2000" dirty="0">
                <a:solidFill>
                  <a:srgbClr val="009999"/>
                </a:solidFill>
                <a:latin typeface="思源黑體 TW Bold" panose="020B0800000000000000" pitchFamily="34" charset="-120"/>
                <a:ea typeface="思源黑體 TW Bold" panose="020B0800000000000000" pitchFamily="34" charset="-120"/>
              </a:rPr>
              <a:t>或</a:t>
            </a:r>
            <a:r>
              <a:rPr lang="zh-TW" altLang="en-US" sz="2000" b="1" dirty="0">
                <a:solidFill>
                  <a:srgbClr val="009999"/>
                </a:solidFill>
                <a:latin typeface="思源黑體 TW Bold" panose="020B0800000000000000" pitchFamily="34" charset="-120"/>
                <a:ea typeface="思源黑體 TW Bold" panose="020B0800000000000000" pitchFamily="34" charset="-120"/>
              </a:rPr>
              <a:t>危老重建</a:t>
            </a:r>
            <a:r>
              <a:rPr lang="zh-TW" altLang="en-US" sz="2000" dirty="0">
                <a:solidFill>
                  <a:srgbClr val="009999"/>
                </a:solidFill>
                <a:latin typeface="思源黑體 TW Bold" panose="020B0800000000000000" pitchFamily="34" charset="-120"/>
                <a:ea typeface="思源黑體 TW Bold" panose="020B0800000000000000" pitchFamily="34" charset="-120"/>
              </a:rPr>
              <a:t> </a:t>
            </a:r>
          </a:p>
        </p:txBody>
      </p:sp>
      <p:sp>
        <p:nvSpPr>
          <p:cNvPr id="44" name="文字方塊 43">
            <a:extLst>
              <a:ext uri="{FF2B5EF4-FFF2-40B4-BE49-F238E27FC236}">
                <a16:creationId xmlns:a16="http://schemas.microsoft.com/office/drawing/2014/main" id="{4740C01C-C7B0-C7C2-910C-13AE6CBCBDD6}"/>
              </a:ext>
            </a:extLst>
          </p:cNvPr>
          <p:cNvSpPr txBox="1"/>
          <p:nvPr/>
        </p:nvSpPr>
        <p:spPr>
          <a:xfrm>
            <a:off x="2400452" y="3149662"/>
            <a:ext cx="2222632" cy="707886"/>
          </a:xfrm>
          <a:prstGeom prst="rect">
            <a:avLst/>
          </a:prstGeom>
          <a:noFill/>
          <a:ln>
            <a:noFill/>
          </a:ln>
        </p:spPr>
        <p:txBody>
          <a:bodyPr wrap="square" rtlCol="0">
            <a:spAutoFit/>
          </a:bodyPr>
          <a:lstStyle>
            <a:defPPr>
              <a:defRPr lang="en-US"/>
            </a:defPPr>
            <a:lvl1pPr algn="ctr">
              <a:defRPr b="0" i="0" u="none" strike="noStrike" baseline="0">
                <a:solidFill>
                  <a:srgbClr val="2F2F2F"/>
                </a:solidFill>
                <a:latin typeface="思源黑體 TW Bold" panose="020B0800000000000000" pitchFamily="34" charset="-120"/>
                <a:ea typeface="思源黑體 TW Bold" panose="020B0800000000000000" pitchFamily="34" charset="-120"/>
              </a:defRPr>
            </a:lvl1pPr>
          </a:lstStyle>
          <a:p>
            <a:r>
              <a:rPr lang="zh-TW" altLang="en-US" sz="2000" dirty="0">
                <a:solidFill>
                  <a:srgbClr val="3366FF"/>
                </a:solidFill>
              </a:rPr>
              <a:t>採⽴法院主決議</a:t>
            </a:r>
            <a:endParaRPr lang="en-US" altLang="zh-TW" sz="2000" dirty="0">
              <a:solidFill>
                <a:srgbClr val="3366FF"/>
              </a:solidFill>
            </a:endParaRPr>
          </a:p>
          <a:p>
            <a:r>
              <a:rPr lang="zh-TW" altLang="en-US" sz="2000" dirty="0">
                <a:solidFill>
                  <a:srgbClr val="3366FF"/>
                </a:solidFill>
              </a:rPr>
              <a:t>原容積興建 </a:t>
            </a:r>
          </a:p>
        </p:txBody>
      </p:sp>
      <p:sp>
        <p:nvSpPr>
          <p:cNvPr id="46" name="AutoShape 2" descr="打勾符号图标PNG图片素材下载_图片编号10811602-PNG素材网">
            <a:extLst>
              <a:ext uri="{FF2B5EF4-FFF2-40B4-BE49-F238E27FC236}">
                <a16:creationId xmlns:a16="http://schemas.microsoft.com/office/drawing/2014/main" id="{4FA889BE-90CE-AD0F-A339-3B2B222EAE1B}"/>
              </a:ext>
            </a:extLst>
          </p:cNvPr>
          <p:cNvSpPr>
            <a:spLocks noChangeAspect="1" noChangeArrowheads="1"/>
          </p:cNvSpPr>
          <p:nvPr/>
        </p:nvSpPr>
        <p:spPr bwMode="auto">
          <a:xfrm>
            <a:off x="3907525" y="4736293"/>
            <a:ext cx="363564" cy="36356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9069" tIns="54534" rIns="109069" bIns="54534" numCol="1" anchor="t" anchorCtr="0" compatLnSpc="1">
            <a:prstTxWarp prst="textNoShape">
              <a:avLst/>
            </a:prstTxWarp>
          </a:bodyPr>
          <a:lstStyle/>
          <a:p>
            <a:endParaRPr lang="zh-TW" altLang="en-US" sz="2147"/>
          </a:p>
        </p:txBody>
      </p:sp>
      <p:sp>
        <p:nvSpPr>
          <p:cNvPr id="47" name="文字方塊 46">
            <a:extLst>
              <a:ext uri="{FF2B5EF4-FFF2-40B4-BE49-F238E27FC236}">
                <a16:creationId xmlns:a16="http://schemas.microsoft.com/office/drawing/2014/main" id="{F76CC700-D462-DA2B-C973-6A93ABA77FA9}"/>
              </a:ext>
            </a:extLst>
          </p:cNvPr>
          <p:cNvSpPr txBox="1"/>
          <p:nvPr/>
        </p:nvSpPr>
        <p:spPr>
          <a:xfrm>
            <a:off x="692600" y="4257774"/>
            <a:ext cx="1790135" cy="646331"/>
          </a:xfrm>
          <a:prstGeom prst="rect">
            <a:avLst/>
          </a:prstGeom>
          <a:noFill/>
          <a:ln w="38100">
            <a:solidFill>
              <a:schemeClr val="bg2">
                <a:lumMod val="90000"/>
              </a:schemeClr>
            </a:solidFill>
          </a:ln>
        </p:spPr>
        <p:txBody>
          <a:bodyPr wrap="square" rtlCol="0">
            <a:spAutoFit/>
          </a:bodyPr>
          <a:lstStyle/>
          <a:p>
            <a:r>
              <a:rPr lang="zh-TW" altLang="en-US" sz="1200" dirty="0">
                <a:solidFill>
                  <a:srgbClr val="2F2F2F"/>
                </a:solidFill>
                <a:latin typeface="思源黑體 TW Bold" panose="020B0800000000000000" pitchFamily="34" charset="-120"/>
                <a:ea typeface="思源黑體 TW Bold" panose="020B0800000000000000" pitchFamily="34" charset="-120"/>
              </a:rPr>
              <a:t>集合住宅可依都市更新條例獲取最高</a:t>
            </a:r>
            <a:r>
              <a:rPr lang="zh-TW" altLang="en-US" sz="1200" b="1" dirty="0">
                <a:solidFill>
                  <a:srgbClr val="2F2F2F"/>
                </a:solidFill>
                <a:latin typeface="思源黑體 TW Bold" panose="020B0800000000000000" pitchFamily="34" charset="-120"/>
                <a:ea typeface="思源黑體 TW Bold" panose="020B0800000000000000" pitchFamily="34" charset="-120"/>
              </a:rPr>
              <a:t>原建築容積</a:t>
            </a:r>
            <a:r>
              <a:rPr lang="en-US" altLang="zh-TW" sz="1200" b="1" dirty="0">
                <a:solidFill>
                  <a:srgbClr val="2F2F2F"/>
                </a:solidFill>
                <a:latin typeface="思源黑體 TW Bold" panose="020B0800000000000000" pitchFamily="34" charset="-120"/>
                <a:ea typeface="思源黑體 TW Bold" panose="020B0800000000000000" pitchFamily="34" charset="-120"/>
              </a:rPr>
              <a:t>1.3</a:t>
            </a:r>
            <a:r>
              <a:rPr lang="zh-TW" altLang="en-US" sz="1200" b="1" dirty="0">
                <a:solidFill>
                  <a:srgbClr val="2F2F2F"/>
                </a:solidFill>
                <a:latin typeface="思源黑體 TW Bold" panose="020B0800000000000000" pitchFamily="34" charset="-120"/>
                <a:ea typeface="思源黑體 TW Bold" panose="020B0800000000000000" pitchFamily="34" charset="-120"/>
              </a:rPr>
              <a:t>倍容積獎勵</a:t>
            </a:r>
            <a:r>
              <a:rPr lang="zh-TW" altLang="en-US" sz="1200" b="1" dirty="0">
                <a:solidFill>
                  <a:srgbClr val="2F2F2F"/>
                </a:solidFill>
                <a:latin typeface="微軟正黑體" panose="020B0604030504040204" pitchFamily="34" charset="-120"/>
                <a:ea typeface="微軟正黑體" panose="020B0604030504040204" pitchFamily="34" charset="-120"/>
              </a:rPr>
              <a:t>。</a:t>
            </a:r>
            <a:endParaRPr lang="zh-TW" altLang="en-US" sz="1200" dirty="0">
              <a:latin typeface="思源黑體 TW Bold" panose="020B0800000000000000" pitchFamily="34" charset="-120"/>
              <a:ea typeface="思源黑體 TW Bold" panose="020B0800000000000000" pitchFamily="34" charset="-120"/>
            </a:endParaRPr>
          </a:p>
        </p:txBody>
      </p:sp>
      <p:sp>
        <p:nvSpPr>
          <p:cNvPr id="48" name="文字方塊 47">
            <a:extLst>
              <a:ext uri="{FF2B5EF4-FFF2-40B4-BE49-F238E27FC236}">
                <a16:creationId xmlns:a16="http://schemas.microsoft.com/office/drawing/2014/main" id="{0608EFBA-B109-1705-79B4-35E9652FE07E}"/>
              </a:ext>
            </a:extLst>
          </p:cNvPr>
          <p:cNvSpPr txBox="1"/>
          <p:nvPr/>
        </p:nvSpPr>
        <p:spPr>
          <a:xfrm flipH="1">
            <a:off x="2707470" y="4360218"/>
            <a:ext cx="1978081" cy="1400383"/>
          </a:xfrm>
          <a:prstGeom prst="rect">
            <a:avLst/>
          </a:prstGeom>
          <a:noFill/>
          <a:ln w="38100">
            <a:solidFill>
              <a:schemeClr val="bg2">
                <a:lumMod val="90000"/>
              </a:schemeClr>
            </a:solidFill>
          </a:ln>
        </p:spPr>
        <p:txBody>
          <a:bodyPr wrap="square" rtlCol="0">
            <a:spAutoFit/>
          </a:bodyPr>
          <a:lstStyle>
            <a:defPPr>
              <a:defRPr lang="en-US"/>
            </a:defPPr>
            <a:lvl1pPr>
              <a:defRPr sz="1400" b="0" i="0" u="none" strike="noStrike" baseline="0">
                <a:solidFill>
                  <a:srgbClr val="2F2F2F"/>
                </a:solidFill>
                <a:latin typeface="思源黑體 TW Bold" panose="020B0800000000000000" pitchFamily="34" charset="-120"/>
                <a:ea typeface="思源黑體 TW Bold" panose="020B0800000000000000" pitchFamily="34" charset="-120"/>
              </a:defRPr>
            </a:lvl1pPr>
          </a:lstStyle>
          <a:p>
            <a:pPr eaLnBrk="0" hangingPunct="0"/>
            <a:r>
              <a:rPr lang="zh-TW" altLang="en-US" sz="850" kern="1200" dirty="0">
                <a:solidFill>
                  <a:srgbClr val="000000"/>
                </a:solidFill>
                <a:latin typeface="思源黑體 TW Bold" panose="020B0800000000000000" pitchFamily="34" charset="-120"/>
                <a:ea typeface="思源黑體 TW Bold" panose="020B0800000000000000" pitchFamily="34" charset="-120"/>
                <a:cs typeface="+mn-cs"/>
              </a:rPr>
              <a:t>補助經費參考花蓮縣</a:t>
            </a:r>
            <a:r>
              <a:rPr lang="en-US" altLang="zh-TW" sz="850" kern="1200" dirty="0">
                <a:solidFill>
                  <a:srgbClr val="000000"/>
                </a:solidFill>
                <a:latin typeface="思源黑體 TW Bold" panose="020B0800000000000000" pitchFamily="34" charset="-120"/>
                <a:ea typeface="思源黑體 TW Bold" panose="020B0800000000000000" pitchFamily="34" charset="-120"/>
                <a:cs typeface="+mn-cs"/>
              </a:rPr>
              <a:t>111</a:t>
            </a:r>
            <a:r>
              <a:rPr lang="zh-TW" altLang="en-US" sz="850" kern="1200" dirty="0">
                <a:solidFill>
                  <a:srgbClr val="000000"/>
                </a:solidFill>
                <a:latin typeface="思源黑體 TW Bold" panose="020B0800000000000000" pitchFamily="34" charset="-120"/>
                <a:ea typeface="思源黑體 TW Bold" panose="020B0800000000000000" pitchFamily="34" charset="-120"/>
                <a:cs typeface="+mn-cs"/>
              </a:rPr>
              <a:t>年至</a:t>
            </a:r>
            <a:r>
              <a:rPr lang="en-US" altLang="zh-TW" sz="850" kern="1200" dirty="0">
                <a:solidFill>
                  <a:srgbClr val="000000"/>
                </a:solidFill>
                <a:latin typeface="思源黑體 TW Bold" panose="020B0800000000000000" pitchFamily="34" charset="-120"/>
                <a:ea typeface="思源黑體 TW Bold" panose="020B0800000000000000" pitchFamily="34" charset="-120"/>
                <a:cs typeface="+mn-cs"/>
              </a:rPr>
              <a:t>113</a:t>
            </a:r>
            <a:r>
              <a:rPr lang="zh-TW" altLang="en-US" sz="850" kern="1200" dirty="0">
                <a:solidFill>
                  <a:srgbClr val="000000"/>
                </a:solidFill>
                <a:latin typeface="思源黑體 TW Bold" panose="020B0800000000000000" pitchFamily="34" charset="-120"/>
                <a:ea typeface="思源黑體 TW Bold" panose="020B0800000000000000" pitchFamily="34" charset="-120"/>
                <a:cs typeface="+mn-cs"/>
              </a:rPr>
              <a:t>年社會住宅發包價及中華民國不動產估價師公會全國聯合會第四號公報定的興建成本</a:t>
            </a:r>
            <a:r>
              <a:rPr lang="en-US" altLang="zh-TW" sz="850" kern="1200" dirty="0">
                <a:solidFill>
                  <a:srgbClr val="000000"/>
                </a:solidFill>
                <a:latin typeface="思源黑體 TW Bold" panose="020B0800000000000000" pitchFamily="34" charset="-120"/>
                <a:ea typeface="思源黑體 TW Bold" panose="020B0800000000000000" pitchFamily="34" charset="-120"/>
                <a:cs typeface="+mn-cs"/>
              </a:rPr>
              <a:t>×85%×</a:t>
            </a:r>
            <a:r>
              <a:rPr lang="zh-TW" altLang="en-US" sz="850" kern="1200" dirty="0">
                <a:solidFill>
                  <a:srgbClr val="000000"/>
                </a:solidFill>
                <a:latin typeface="思源黑體 TW Bold" panose="020B0800000000000000" pitchFamily="34" charset="-120"/>
                <a:ea typeface="思源黑體 TW Bold" panose="020B0800000000000000" pitchFamily="34" charset="-120"/>
                <a:cs typeface="+mn-cs"/>
              </a:rPr>
              <a:t>建築物所有權登記面積。每坪最高補助</a:t>
            </a:r>
            <a:r>
              <a:rPr lang="en-US" altLang="zh-TW" sz="850" kern="1200" dirty="0">
                <a:solidFill>
                  <a:srgbClr val="000000"/>
                </a:solidFill>
                <a:latin typeface="思源黑體 TW Bold" panose="020B0800000000000000" pitchFamily="34" charset="-120"/>
                <a:ea typeface="思源黑體 TW Bold" panose="020B0800000000000000" pitchFamily="34" charset="-120"/>
                <a:cs typeface="+mn-cs"/>
              </a:rPr>
              <a:t>153,000</a:t>
            </a:r>
            <a:r>
              <a:rPr lang="zh-TW" altLang="en-US" sz="850" kern="1200" dirty="0">
                <a:solidFill>
                  <a:srgbClr val="000000"/>
                </a:solidFill>
                <a:latin typeface="思源黑體 TW Bold" panose="020B0800000000000000" pitchFamily="34" charset="-120"/>
                <a:ea typeface="思源黑體 TW Bold" panose="020B0800000000000000" pitchFamily="34" charset="-120"/>
                <a:cs typeface="+mn-cs"/>
              </a:rPr>
              <a:t>元。</a:t>
            </a:r>
            <a:r>
              <a:rPr lang="zh-TW" altLang="en-US" sz="850" b="0" i="0" u="none" strike="noStrike" baseline="0" dirty="0">
                <a:solidFill>
                  <a:srgbClr val="000000"/>
                </a:solidFill>
              </a:rPr>
              <a:t>個別建築物所有權人以補助</a:t>
            </a:r>
            <a:r>
              <a:rPr lang="en-US" altLang="zh-TW" sz="850" b="0" i="0" u="none" strike="noStrike" baseline="0" dirty="0">
                <a:solidFill>
                  <a:srgbClr val="000000"/>
                </a:solidFill>
              </a:rPr>
              <a:t>1</a:t>
            </a:r>
            <a:r>
              <a:rPr lang="zh-TW" altLang="en-US" sz="850" b="0" i="0" u="none" strike="noStrike" baseline="0" dirty="0">
                <a:solidFill>
                  <a:srgbClr val="000000"/>
                </a:solidFill>
              </a:rPr>
              <a:t>門牌戶為原則。 同一建物所有權人持有多戶、且屬家族居住者，得視為一戶獨立產權，於補助上限</a:t>
            </a:r>
            <a:r>
              <a:rPr lang="en-US" altLang="zh-TW" sz="850" b="0" i="0" u="none" strike="noStrike" baseline="0" dirty="0">
                <a:solidFill>
                  <a:srgbClr val="000000"/>
                </a:solidFill>
              </a:rPr>
              <a:t>30</a:t>
            </a:r>
            <a:r>
              <a:rPr lang="zh-TW" altLang="en-US" sz="850" b="0" i="0" u="none" strike="noStrike" baseline="0" dirty="0">
                <a:solidFill>
                  <a:srgbClr val="000000"/>
                </a:solidFill>
              </a:rPr>
              <a:t>坪、</a:t>
            </a:r>
            <a:r>
              <a:rPr lang="en-US" altLang="zh-TW" sz="850" b="0" i="0" u="none" strike="noStrike" baseline="0" dirty="0">
                <a:solidFill>
                  <a:srgbClr val="000000"/>
                </a:solidFill>
              </a:rPr>
              <a:t>459</a:t>
            </a:r>
            <a:r>
              <a:rPr lang="zh-TW" altLang="en-US" sz="850" b="0" i="0" u="none" strike="noStrike" baseline="0" dirty="0">
                <a:solidFill>
                  <a:srgbClr val="000000"/>
                </a:solidFill>
              </a:rPr>
              <a:t>萬額度內予以從寬認定。</a:t>
            </a:r>
            <a:endParaRPr lang="zh-TW" altLang="en-US" sz="850" dirty="0"/>
          </a:p>
        </p:txBody>
      </p:sp>
      <p:sp>
        <p:nvSpPr>
          <p:cNvPr id="49" name="文字方塊 48">
            <a:extLst>
              <a:ext uri="{FF2B5EF4-FFF2-40B4-BE49-F238E27FC236}">
                <a16:creationId xmlns:a16="http://schemas.microsoft.com/office/drawing/2014/main" id="{BD821713-E3FC-27F3-4FB6-DEB702396995}"/>
              </a:ext>
            </a:extLst>
          </p:cNvPr>
          <p:cNvSpPr txBox="1"/>
          <p:nvPr/>
        </p:nvSpPr>
        <p:spPr>
          <a:xfrm>
            <a:off x="974997" y="4960383"/>
            <a:ext cx="1220664" cy="338554"/>
          </a:xfrm>
          <a:prstGeom prst="rect">
            <a:avLst/>
          </a:prstGeom>
          <a:noFill/>
        </p:spPr>
        <p:txBody>
          <a:bodyPr wrap="square" rtlCol="0">
            <a:spAutoFit/>
          </a:bodyPr>
          <a:lstStyle>
            <a:defPPr>
              <a:defRPr lang="en-US"/>
            </a:defPPr>
            <a:lvl1pPr>
              <a:defRPr sz="2000" b="1" i="0" u="none" strike="noStrike" baseline="0">
                <a:solidFill>
                  <a:srgbClr val="262626"/>
                </a:solidFill>
                <a:latin typeface="思源黑體 TW Bold" panose="020B0800000000000000" pitchFamily="34" charset="-120"/>
                <a:ea typeface="思源黑體 TW Bold" panose="020B0800000000000000" pitchFamily="34" charset="-120"/>
              </a:defRPr>
            </a:lvl1pPr>
          </a:lstStyle>
          <a:p>
            <a:r>
              <a:rPr lang="zh-TW" altLang="en-US" sz="1600" dirty="0">
                <a:solidFill>
                  <a:srgbClr val="00B050"/>
                </a:solidFill>
              </a:rPr>
              <a:t>有稅捐減免 </a:t>
            </a:r>
          </a:p>
        </p:txBody>
      </p:sp>
      <p:sp>
        <p:nvSpPr>
          <p:cNvPr id="50" name="文字方塊 49">
            <a:extLst>
              <a:ext uri="{FF2B5EF4-FFF2-40B4-BE49-F238E27FC236}">
                <a16:creationId xmlns:a16="http://schemas.microsoft.com/office/drawing/2014/main" id="{2D9BF21D-D10B-8BA1-BA5F-03C3EB37F1F8}"/>
              </a:ext>
            </a:extLst>
          </p:cNvPr>
          <p:cNvSpPr txBox="1"/>
          <p:nvPr/>
        </p:nvSpPr>
        <p:spPr>
          <a:xfrm>
            <a:off x="935367" y="3855602"/>
            <a:ext cx="1332302" cy="338554"/>
          </a:xfrm>
          <a:prstGeom prst="rect">
            <a:avLst/>
          </a:prstGeom>
          <a:noFill/>
        </p:spPr>
        <p:txBody>
          <a:bodyPr wrap="square" rtlCol="0">
            <a:spAutoFit/>
          </a:bodyPr>
          <a:lstStyle/>
          <a:p>
            <a:r>
              <a:rPr lang="zh-TW" altLang="en-US" sz="1600" b="1" dirty="0">
                <a:solidFill>
                  <a:srgbClr val="00B050"/>
                </a:solidFill>
                <a:latin typeface="思源黑體 TW Bold" panose="020B0800000000000000" pitchFamily="34" charset="-120"/>
                <a:ea typeface="思源黑體 TW Bold" panose="020B0800000000000000" pitchFamily="34" charset="-120"/>
              </a:rPr>
              <a:t>有容積獎勵 </a:t>
            </a:r>
            <a:endParaRPr lang="zh-TW" altLang="en-US" sz="1600" dirty="0">
              <a:solidFill>
                <a:srgbClr val="00B050"/>
              </a:solidFill>
              <a:latin typeface="思源黑體 TW Bold" panose="020B0800000000000000" pitchFamily="34" charset="-120"/>
              <a:ea typeface="思源黑體 TW Bold" panose="020B0800000000000000" pitchFamily="34" charset="-120"/>
            </a:endParaRPr>
          </a:p>
        </p:txBody>
      </p:sp>
      <p:sp>
        <p:nvSpPr>
          <p:cNvPr id="51" name="文字方塊 50">
            <a:extLst>
              <a:ext uri="{FF2B5EF4-FFF2-40B4-BE49-F238E27FC236}">
                <a16:creationId xmlns:a16="http://schemas.microsoft.com/office/drawing/2014/main" id="{1B2F3EB8-07CD-FDFE-1166-53E7562527EE}"/>
              </a:ext>
            </a:extLst>
          </p:cNvPr>
          <p:cNvSpPr txBox="1"/>
          <p:nvPr/>
        </p:nvSpPr>
        <p:spPr>
          <a:xfrm>
            <a:off x="2908518" y="3773055"/>
            <a:ext cx="1629979" cy="584775"/>
          </a:xfrm>
          <a:prstGeom prst="rect">
            <a:avLst/>
          </a:prstGeom>
          <a:noFill/>
        </p:spPr>
        <p:txBody>
          <a:bodyPr wrap="square" rtlCol="0">
            <a:spAutoFit/>
          </a:bodyPr>
          <a:lstStyle>
            <a:defPPr>
              <a:defRPr lang="en-US"/>
            </a:defPPr>
            <a:lvl1pPr>
              <a:defRPr b="1" i="0" u="none" strike="noStrike" baseline="0">
                <a:solidFill>
                  <a:srgbClr val="262626"/>
                </a:solidFill>
                <a:latin typeface="思源黑體 TW Bold" panose="020B0800000000000000" pitchFamily="34" charset="-120"/>
                <a:ea typeface="思源黑體 TW Bold" panose="020B0800000000000000" pitchFamily="34" charset="-120"/>
              </a:defRPr>
            </a:lvl1pPr>
          </a:lstStyle>
          <a:p>
            <a:r>
              <a:rPr lang="zh-TW" altLang="en-US" sz="1600" dirty="0"/>
              <a:t>無容積獎勵</a:t>
            </a:r>
            <a:endParaRPr lang="en-US" altLang="zh-TW" sz="1600" dirty="0"/>
          </a:p>
          <a:p>
            <a:r>
              <a:rPr lang="zh-TW" altLang="en-US" sz="1600" dirty="0"/>
              <a:t>無稅捐減免</a:t>
            </a:r>
          </a:p>
        </p:txBody>
      </p:sp>
      <p:pic>
        <p:nvPicPr>
          <p:cNvPr id="52" name="圖形 51" descr="核取記號">
            <a:extLst>
              <a:ext uri="{FF2B5EF4-FFF2-40B4-BE49-F238E27FC236}">
                <a16:creationId xmlns:a16="http://schemas.microsoft.com/office/drawing/2014/main" id="{D4B0B73D-E093-567D-1394-8DF190AE9BC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3124" y="3838702"/>
            <a:ext cx="355244" cy="355244"/>
          </a:xfrm>
          <a:prstGeom prst="rect">
            <a:avLst/>
          </a:prstGeom>
        </p:spPr>
      </p:pic>
      <p:pic>
        <p:nvPicPr>
          <p:cNvPr id="53" name="圖形 52" descr="核取記號">
            <a:extLst>
              <a:ext uri="{FF2B5EF4-FFF2-40B4-BE49-F238E27FC236}">
                <a16:creationId xmlns:a16="http://schemas.microsoft.com/office/drawing/2014/main" id="{841836B8-3F68-B45E-9C59-BB65E411E3F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3562" y="5017375"/>
            <a:ext cx="341112" cy="341112"/>
          </a:xfrm>
          <a:prstGeom prst="rect">
            <a:avLst/>
          </a:prstGeom>
        </p:spPr>
      </p:pic>
      <p:sp>
        <p:nvSpPr>
          <p:cNvPr id="65" name="流程圖: 結束點 64">
            <a:extLst>
              <a:ext uri="{FF2B5EF4-FFF2-40B4-BE49-F238E27FC236}">
                <a16:creationId xmlns:a16="http://schemas.microsoft.com/office/drawing/2014/main" id="{88A78491-C1BD-5A14-B05F-D650875A05B5}"/>
              </a:ext>
            </a:extLst>
          </p:cNvPr>
          <p:cNvSpPr/>
          <p:nvPr/>
        </p:nvSpPr>
        <p:spPr>
          <a:xfrm>
            <a:off x="179581" y="5850042"/>
            <a:ext cx="1296000" cy="720000"/>
          </a:xfrm>
          <a:prstGeom prst="flowChartTermina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dirty="0">
                <a:latin typeface="思源黑體 TW Bold" panose="020B0800000000000000" pitchFamily="34" charset="-120"/>
                <a:ea typeface="思源黑體 TW Bold" panose="020B0800000000000000" pitchFamily="34" charset="-120"/>
              </a:rPr>
              <a:t>參與</a:t>
            </a:r>
            <a:endParaRPr lang="en-US" altLang="zh-TW" dirty="0">
              <a:latin typeface="思源黑體 TW Bold" panose="020B0800000000000000" pitchFamily="34" charset="-120"/>
              <a:ea typeface="思源黑體 TW Bold" panose="020B0800000000000000" pitchFamily="34" charset="-120"/>
            </a:endParaRPr>
          </a:p>
          <a:p>
            <a:pPr algn="ctr"/>
            <a:r>
              <a:rPr lang="zh-TW" altLang="en-US" dirty="0">
                <a:latin typeface="思源黑體 TW Bold" panose="020B0800000000000000" pitchFamily="34" charset="-120"/>
                <a:ea typeface="思源黑體 TW Bold" panose="020B0800000000000000" pitchFamily="34" charset="-120"/>
              </a:rPr>
              <a:t>重建分配</a:t>
            </a:r>
          </a:p>
        </p:txBody>
      </p:sp>
      <p:sp>
        <p:nvSpPr>
          <p:cNvPr id="66" name="流程圖: 結束點 65">
            <a:extLst>
              <a:ext uri="{FF2B5EF4-FFF2-40B4-BE49-F238E27FC236}">
                <a16:creationId xmlns:a16="http://schemas.microsoft.com/office/drawing/2014/main" id="{5737B5EC-DC62-0799-A5E6-B4D7A9446878}"/>
              </a:ext>
            </a:extLst>
          </p:cNvPr>
          <p:cNvSpPr/>
          <p:nvPr/>
        </p:nvSpPr>
        <p:spPr>
          <a:xfrm>
            <a:off x="1835621" y="5933667"/>
            <a:ext cx="1296000" cy="635544"/>
          </a:xfrm>
          <a:prstGeom prst="flowChartTerminator">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dirty="0">
                <a:latin typeface="思源黑體 TW Bold" panose="020B0800000000000000" pitchFamily="34" charset="-120"/>
                <a:ea typeface="思源黑體 TW Bold" panose="020B0800000000000000" pitchFamily="34" charset="-120"/>
              </a:rPr>
              <a:t>不參與</a:t>
            </a:r>
            <a:endParaRPr lang="en-US" altLang="zh-TW" dirty="0">
              <a:latin typeface="思源黑體 TW Bold" panose="020B0800000000000000" pitchFamily="34" charset="-120"/>
              <a:ea typeface="思源黑體 TW Bold" panose="020B0800000000000000" pitchFamily="34" charset="-120"/>
            </a:endParaRPr>
          </a:p>
          <a:p>
            <a:pPr algn="ctr"/>
            <a:r>
              <a:rPr lang="zh-TW" altLang="en-US" dirty="0">
                <a:latin typeface="思源黑體 TW Bold" panose="020B0800000000000000" pitchFamily="34" charset="-120"/>
                <a:ea typeface="思源黑體 TW Bold" panose="020B0800000000000000" pitchFamily="34" charset="-120"/>
              </a:rPr>
              <a:t>重建分配</a:t>
            </a:r>
          </a:p>
        </p:txBody>
      </p:sp>
      <p:sp>
        <p:nvSpPr>
          <p:cNvPr id="70" name="文字方塊 69">
            <a:extLst>
              <a:ext uri="{FF2B5EF4-FFF2-40B4-BE49-F238E27FC236}">
                <a16:creationId xmlns:a16="http://schemas.microsoft.com/office/drawing/2014/main" id="{10913BAB-C889-759C-757B-A64827AD1C9F}"/>
              </a:ext>
            </a:extLst>
          </p:cNvPr>
          <p:cNvSpPr txBox="1"/>
          <p:nvPr/>
        </p:nvSpPr>
        <p:spPr>
          <a:xfrm>
            <a:off x="90521" y="6559204"/>
            <a:ext cx="2094931" cy="1892826"/>
          </a:xfrm>
          <a:prstGeom prst="rect">
            <a:avLst/>
          </a:prstGeom>
          <a:noFill/>
        </p:spPr>
        <p:txBody>
          <a:bodyPr wrap="square" rtlCol="0">
            <a:spAutoFit/>
          </a:bodyPr>
          <a:lstStyle/>
          <a:p>
            <a:pPr eaLnBrk="0" hangingPunct="0"/>
            <a:r>
              <a:rPr lang="zh-TW" altLang="en-US" sz="1000" dirty="0">
                <a:solidFill>
                  <a:srgbClr val="2F2F2F"/>
                </a:solidFill>
                <a:latin typeface="思源黑體 TW Bold" panose="020B0800000000000000" pitchFamily="34" charset="-120"/>
                <a:ea typeface="思源黑體 TW Bold" panose="020B0800000000000000" pitchFamily="34" charset="-120"/>
              </a:rPr>
              <a:t>都更危老重建補助 ：</a:t>
            </a:r>
            <a:endParaRPr lang="en-US" altLang="zh-TW" sz="1000" dirty="0">
              <a:solidFill>
                <a:srgbClr val="2F2F2F"/>
              </a:solidFill>
              <a:latin typeface="思源黑體 TW Bold" panose="020B0800000000000000" pitchFamily="34" charset="-120"/>
              <a:ea typeface="思源黑體 TW Bold" panose="020B0800000000000000" pitchFamily="34" charset="-120"/>
            </a:endParaRPr>
          </a:p>
          <a:p>
            <a:pPr marL="171450" indent="-171450" eaLnBrk="0" hangingPunct="0">
              <a:buClr>
                <a:schemeClr val="accent2"/>
              </a:buClr>
              <a:buFont typeface="Wingdings" panose="05000000000000000000" pitchFamily="2" charset="2"/>
              <a:buChar char="l"/>
            </a:pPr>
            <a:r>
              <a:rPr lang="zh-TW" altLang="en-US" sz="900" dirty="0">
                <a:solidFill>
                  <a:srgbClr val="2F2F2F"/>
                </a:solidFill>
                <a:latin typeface="思源黑體 TW Bold" panose="020B0800000000000000" pitchFamily="34" charset="-120"/>
                <a:ea typeface="思源黑體 TW Bold" panose="020B0800000000000000" pitchFamily="34" charset="-120"/>
              </a:rPr>
              <a:t>每坪最⾼補助</a:t>
            </a:r>
            <a:r>
              <a:rPr lang="en-US" altLang="zh-TW" sz="900" b="1" dirty="0">
                <a:solidFill>
                  <a:srgbClr val="2F2F2F"/>
                </a:solidFill>
                <a:latin typeface="思源黑體 TW Bold" panose="020B0800000000000000" pitchFamily="34" charset="-120"/>
                <a:ea typeface="思源黑體 TW Bold" panose="020B0800000000000000" pitchFamily="34" charset="-120"/>
              </a:rPr>
              <a:t>12</a:t>
            </a:r>
            <a:r>
              <a:rPr lang="zh-TW" altLang="en-US" sz="900" b="1" dirty="0">
                <a:solidFill>
                  <a:srgbClr val="2F2F2F"/>
                </a:solidFill>
                <a:latin typeface="思源黑體 TW Bold" panose="020B0800000000000000" pitchFamily="34" charset="-120"/>
                <a:ea typeface="思源黑體 TW Bold" panose="020B0800000000000000" pitchFamily="34" charset="-120"/>
              </a:rPr>
              <a:t>萬元</a:t>
            </a:r>
            <a:r>
              <a:rPr lang="zh-TW" altLang="en-US" sz="900" b="1"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r>
              <a:rPr lang="zh-TW" altLang="en-US" sz="900" b="0" i="0" u="none" strike="noStrike" kern="1200" baseline="0" dirty="0">
                <a:solidFill>
                  <a:schemeClr val="tx1"/>
                </a:solidFill>
                <a:latin typeface="思源黑體 TW Bold" panose="020B0800000000000000" pitchFamily="34" charset="-120"/>
                <a:ea typeface="思源黑體 TW Bold" panose="020B0800000000000000" pitchFamily="34" charset="-120"/>
              </a:rPr>
              <a:t>最多補助</a:t>
            </a:r>
            <a:r>
              <a:rPr lang="en-US" altLang="zh-TW" sz="900" b="0" i="0" u="none" strike="noStrike" kern="1200" baseline="0" dirty="0">
                <a:solidFill>
                  <a:schemeClr val="tx1"/>
                </a:solidFill>
                <a:latin typeface="思源黑體 TW Bold" panose="020B0800000000000000" pitchFamily="34" charset="-120"/>
                <a:ea typeface="思源黑體 TW Bold" panose="020B0800000000000000" pitchFamily="34" charset="-120"/>
              </a:rPr>
              <a:t>30</a:t>
            </a:r>
            <a:r>
              <a:rPr lang="zh-TW" altLang="en-US" sz="900" b="0" i="0" u="none" strike="noStrike" kern="1200" baseline="0" dirty="0">
                <a:solidFill>
                  <a:schemeClr val="tx1"/>
                </a:solidFill>
                <a:latin typeface="思源黑體 TW Bold" panose="020B0800000000000000" pitchFamily="34" charset="-120"/>
                <a:ea typeface="思源黑體 TW Bold" panose="020B0800000000000000" pitchFamily="34" charset="-120"/>
              </a:rPr>
              <a:t>坪，每戶補助上限為</a:t>
            </a:r>
            <a:r>
              <a:rPr lang="en-US" altLang="zh-TW" sz="900" b="0" i="0" u="none" strike="noStrike" kern="1200" baseline="0" dirty="0">
                <a:solidFill>
                  <a:schemeClr val="tx1"/>
                </a:solidFill>
                <a:latin typeface="思源黑體 TW Bold" panose="020B0800000000000000" pitchFamily="34" charset="-120"/>
                <a:ea typeface="思源黑體 TW Bold" panose="020B0800000000000000" pitchFamily="34" charset="-120"/>
              </a:rPr>
              <a:t>360</a:t>
            </a:r>
            <a:r>
              <a:rPr lang="zh-TW" altLang="en-US" sz="900" dirty="0">
                <a:solidFill>
                  <a:srgbClr val="2F2F2F"/>
                </a:solidFill>
                <a:latin typeface="思源黑體 TW Bold" panose="020B0800000000000000" pitchFamily="34" charset="-120"/>
                <a:ea typeface="思源黑體 TW Bold" panose="020B0800000000000000" pitchFamily="34" charset="-120"/>
              </a:rPr>
              <a:t>萬元</a:t>
            </a:r>
            <a:r>
              <a:rPr lang="zh-TW" altLang="en-US" sz="9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。補助經費按</a:t>
            </a:r>
            <a:r>
              <a:rPr lang="zh-TW" altLang="en-US" sz="900" b="1" u="sng"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r>
              <a:rPr lang="zh-TW" altLang="en-US" sz="900" b="1" u="sng"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花蓮縣興辦公共工程用地拆遷物拆遷補償救濟自治條例」</a:t>
            </a:r>
            <a:r>
              <a:rPr lang="zh-TW" altLang="en-US" sz="9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規定的重建單價</a:t>
            </a:r>
            <a:r>
              <a:rPr lang="en-US" altLang="zh-TW" sz="9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a:t>
            </a:r>
            <a:r>
              <a:rPr lang="zh-TW" altLang="en-US" sz="9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建築物所有權登記面積（坪）</a:t>
            </a:r>
            <a:r>
              <a:rPr lang="zh-TW" altLang="en-US" sz="900" b="1"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endParaRPr lang="en-US" altLang="zh-TW" sz="900" dirty="0">
              <a:solidFill>
                <a:srgbClr val="2F2F2F"/>
              </a:solidFill>
              <a:latin typeface="思源黑體 TW Bold" panose="020B0800000000000000" pitchFamily="34" charset="-120"/>
              <a:ea typeface="思源黑體 TW Bold" panose="020B0800000000000000" pitchFamily="34" charset="-120"/>
            </a:endParaRPr>
          </a:p>
          <a:p>
            <a:pPr marL="171450" indent="-171450" eaLnBrk="0" hangingPunct="0">
              <a:buClr>
                <a:schemeClr val="accent2"/>
              </a:buClr>
              <a:buFont typeface="Wingdings" panose="05000000000000000000" pitchFamily="2" charset="2"/>
              <a:buChar char="l"/>
            </a:pPr>
            <a:r>
              <a:rPr lang="zh-TW" altLang="en-US" sz="900" dirty="0">
                <a:solidFill>
                  <a:srgbClr val="2F2F2F"/>
                </a:solidFill>
                <a:latin typeface="思源黑體 TW Bold" panose="020B0800000000000000" pitchFamily="34" charset="-120"/>
                <a:ea typeface="思源黑體 TW Bold" panose="020B0800000000000000" pitchFamily="34" charset="-120"/>
              </a:rPr>
              <a:t>個別建築物所有權人以補助</a:t>
            </a:r>
            <a:r>
              <a:rPr lang="en-US" altLang="zh-TW" sz="900" dirty="0">
                <a:solidFill>
                  <a:srgbClr val="2F2F2F"/>
                </a:solidFill>
                <a:latin typeface="思源黑體 TW Bold" panose="020B0800000000000000" pitchFamily="34" charset="-120"/>
                <a:ea typeface="思源黑體 TW Bold" panose="020B0800000000000000" pitchFamily="34" charset="-120"/>
              </a:rPr>
              <a:t>1</a:t>
            </a:r>
            <a:r>
              <a:rPr lang="zh-TW" altLang="en-US" sz="900" dirty="0">
                <a:solidFill>
                  <a:srgbClr val="2F2F2F"/>
                </a:solidFill>
                <a:latin typeface="思源黑體 TW Bold" panose="020B0800000000000000" pitchFamily="34" charset="-120"/>
                <a:ea typeface="思源黑體 TW Bold" panose="020B0800000000000000" pitchFamily="34" charset="-120"/>
              </a:rPr>
              <a:t>門牌戶為原則。</a:t>
            </a:r>
            <a:r>
              <a:rPr lang="zh-TW" altLang="en-US" sz="900" dirty="0">
                <a:solidFill>
                  <a:srgbClr val="000000"/>
                </a:solidFill>
                <a:latin typeface="思源黑體 TW Bold" panose="020B0800000000000000" pitchFamily="34" charset="-120"/>
                <a:ea typeface="思源黑體 TW Bold" panose="020B0800000000000000" pitchFamily="34" charset="-120"/>
              </a:rPr>
              <a:t>同一建物所有權人持有多戶、且屬家族居住者，得視為一戶獨立產權，於補助上限</a:t>
            </a:r>
            <a:r>
              <a:rPr lang="en-US" altLang="zh-TW" sz="900" dirty="0">
                <a:solidFill>
                  <a:srgbClr val="000000"/>
                </a:solidFill>
                <a:latin typeface="思源黑體 TW Bold" panose="020B0800000000000000" pitchFamily="34" charset="-120"/>
                <a:ea typeface="思源黑體 TW Bold" panose="020B0800000000000000" pitchFamily="34" charset="-120"/>
              </a:rPr>
              <a:t>30</a:t>
            </a:r>
            <a:r>
              <a:rPr lang="zh-TW" altLang="en-US" sz="900" dirty="0">
                <a:solidFill>
                  <a:srgbClr val="000000"/>
                </a:solidFill>
                <a:latin typeface="思源黑體 TW Bold" panose="020B0800000000000000" pitchFamily="34" charset="-120"/>
                <a:ea typeface="思源黑體 TW Bold" panose="020B0800000000000000" pitchFamily="34" charset="-120"/>
              </a:rPr>
              <a:t>坪、</a:t>
            </a:r>
            <a:r>
              <a:rPr lang="en-US" altLang="zh-TW" sz="900" dirty="0">
                <a:solidFill>
                  <a:srgbClr val="000000"/>
                </a:solidFill>
                <a:latin typeface="思源黑體 TW Bold" panose="020B0800000000000000" pitchFamily="34" charset="-120"/>
                <a:ea typeface="思源黑體 TW Bold" panose="020B0800000000000000" pitchFamily="34" charset="-120"/>
              </a:rPr>
              <a:t>360</a:t>
            </a:r>
            <a:r>
              <a:rPr lang="zh-TW" altLang="en-US" sz="900" dirty="0">
                <a:solidFill>
                  <a:srgbClr val="000000"/>
                </a:solidFill>
                <a:latin typeface="思源黑體 TW Bold" panose="020B0800000000000000" pitchFamily="34" charset="-120"/>
                <a:ea typeface="思源黑體 TW Bold" panose="020B0800000000000000" pitchFamily="34" charset="-120"/>
              </a:rPr>
              <a:t>萬額度內予以</a:t>
            </a:r>
            <a:r>
              <a:rPr lang="zh-TW" altLang="en-US" sz="900" b="0" i="0" u="none" strike="noStrike" baseline="0" dirty="0">
                <a:solidFill>
                  <a:srgbClr val="000000"/>
                </a:solidFill>
                <a:latin typeface="思源黑體 TW Bold" panose="020B0800000000000000" pitchFamily="34" charset="-120"/>
                <a:ea typeface="思源黑體 TW Bold" panose="020B0800000000000000" pitchFamily="34" charset="-120"/>
              </a:rPr>
              <a:t>從寬認定</a:t>
            </a:r>
            <a:r>
              <a:rPr lang="zh-TW" altLang="en-US" sz="900" b="0" i="0" u="none" strike="noStrike" baseline="0" dirty="0">
                <a:solidFill>
                  <a:srgbClr val="000000"/>
                </a:solidFill>
                <a:latin typeface="微軟正黑體" panose="020B0604030504040204" pitchFamily="34" charset="-120"/>
                <a:ea typeface="微軟正黑體" panose="020B0604030504040204" pitchFamily="34" charset="-120"/>
              </a:rPr>
              <a:t>。</a:t>
            </a:r>
            <a:endParaRPr lang="en-US" altLang="zh-TW" sz="900" b="0" i="0" u="none" strike="noStrike" baseline="0" dirty="0">
              <a:solidFill>
                <a:srgbClr val="000000"/>
              </a:solidFill>
              <a:latin typeface="微軟正黑體" panose="020B0604030504040204" pitchFamily="34" charset="-120"/>
              <a:ea typeface="微軟正黑體" panose="020B0604030504040204" pitchFamily="34" charset="-120"/>
            </a:endParaRPr>
          </a:p>
          <a:p>
            <a:pPr marL="171450" indent="-171450" eaLnBrk="0" hangingPunct="0">
              <a:buClr>
                <a:schemeClr val="accent2"/>
              </a:buClr>
              <a:buFont typeface="Wingdings" panose="05000000000000000000" pitchFamily="2" charset="2"/>
              <a:buChar char="l"/>
            </a:pPr>
            <a:r>
              <a:rPr lang="zh-TW" altLang="en-US" sz="9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補助款採分期</a:t>
            </a:r>
            <a:r>
              <a:rPr lang="zh-TW" altLang="en-US" sz="900" b="1" kern="120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撥付。</a:t>
            </a:r>
            <a:endParaRPr lang="en-US" altLang="zh-TW" sz="900" b="1" dirty="0">
              <a:solidFill>
                <a:srgbClr val="2F2F2F"/>
              </a:solidFill>
              <a:latin typeface="思源黑體 TW Bold" panose="020B0800000000000000" pitchFamily="34" charset="-120"/>
              <a:ea typeface="思源黑體 TW Bold" panose="020B0800000000000000" pitchFamily="34" charset="-120"/>
            </a:endParaRPr>
          </a:p>
        </p:txBody>
      </p:sp>
      <p:sp>
        <p:nvSpPr>
          <p:cNvPr id="71" name="文字方塊 70">
            <a:extLst>
              <a:ext uri="{FF2B5EF4-FFF2-40B4-BE49-F238E27FC236}">
                <a16:creationId xmlns:a16="http://schemas.microsoft.com/office/drawing/2014/main" id="{6832EFB4-CE4B-9E98-7D86-9BE7B4FC1F0F}"/>
              </a:ext>
            </a:extLst>
          </p:cNvPr>
          <p:cNvSpPr txBox="1"/>
          <p:nvPr/>
        </p:nvSpPr>
        <p:spPr>
          <a:xfrm>
            <a:off x="90521" y="8355936"/>
            <a:ext cx="1257075" cy="338554"/>
          </a:xfrm>
          <a:prstGeom prst="rect">
            <a:avLst/>
          </a:prstGeom>
          <a:noFill/>
        </p:spPr>
        <p:txBody>
          <a:bodyPr wrap="none" rtlCol="0">
            <a:spAutoFit/>
          </a:bodyPr>
          <a:lstStyle/>
          <a:p>
            <a:r>
              <a:rPr lang="zh-TW" altLang="en-US" sz="1600" b="1" dirty="0">
                <a:solidFill>
                  <a:srgbClr val="FF0000"/>
                </a:solidFill>
                <a:latin typeface="思源黑體 TW Bold" panose="020B0800000000000000" pitchFamily="34" charset="-120"/>
                <a:ea typeface="思源黑體 TW Bold" panose="020B0800000000000000" pitchFamily="34" charset="-120"/>
              </a:rPr>
              <a:t>＋相關補助 </a:t>
            </a:r>
            <a:endParaRPr lang="zh-TW" altLang="en-US" sz="1600" dirty="0">
              <a:solidFill>
                <a:srgbClr val="FF0000"/>
              </a:solidFill>
              <a:latin typeface="思源黑體 TW Bold" panose="020B0800000000000000" pitchFamily="34" charset="-120"/>
              <a:ea typeface="思源黑體 TW Bold" panose="020B0800000000000000" pitchFamily="34" charset="-120"/>
            </a:endParaRPr>
          </a:p>
        </p:txBody>
      </p:sp>
      <p:sp>
        <p:nvSpPr>
          <p:cNvPr id="72" name="文字方塊 71">
            <a:extLst>
              <a:ext uri="{FF2B5EF4-FFF2-40B4-BE49-F238E27FC236}">
                <a16:creationId xmlns:a16="http://schemas.microsoft.com/office/drawing/2014/main" id="{80F169A8-CAA5-655F-244E-60E628D2386C}"/>
              </a:ext>
            </a:extLst>
          </p:cNvPr>
          <p:cNvSpPr txBox="1"/>
          <p:nvPr/>
        </p:nvSpPr>
        <p:spPr>
          <a:xfrm>
            <a:off x="1691805" y="6555233"/>
            <a:ext cx="1800000" cy="400110"/>
          </a:xfrm>
          <a:prstGeom prst="rect">
            <a:avLst/>
          </a:prstGeom>
          <a:noFill/>
        </p:spPr>
        <p:txBody>
          <a:bodyPr wrap="square" rtlCol="0">
            <a:spAutoFit/>
          </a:bodyPr>
          <a:lstStyle>
            <a:defPPr>
              <a:defRPr lang="en-US"/>
            </a:defPPr>
            <a:lvl1pPr>
              <a:defRPr sz="2000" b="0" i="0" u="none" strike="noStrike" baseline="0">
                <a:solidFill>
                  <a:srgbClr val="2F2F2F"/>
                </a:solidFill>
                <a:latin typeface="思源黑體 TW Bold" panose="020B0800000000000000" pitchFamily="34" charset="-120"/>
                <a:ea typeface="思源黑體 TW Bold" panose="020B0800000000000000" pitchFamily="34" charset="-120"/>
              </a:defRPr>
            </a:lvl1pPr>
          </a:lstStyle>
          <a:p>
            <a:pPr algn="ctr"/>
            <a:r>
              <a:rPr lang="zh-TW" altLang="en-US" sz="1000" dirty="0"/>
              <a:t>由財團法⼈賑災基⾦會</a:t>
            </a:r>
            <a:endParaRPr lang="en-US" altLang="zh-TW" sz="1000" dirty="0"/>
          </a:p>
          <a:p>
            <a:pPr algn="ctr"/>
            <a:r>
              <a:rPr lang="zh-TW" altLang="en-US" sz="1000" dirty="0"/>
              <a:t>價購⼟地</a:t>
            </a:r>
          </a:p>
        </p:txBody>
      </p:sp>
      <p:sp>
        <p:nvSpPr>
          <p:cNvPr id="73" name="箭號: 向下 72">
            <a:extLst>
              <a:ext uri="{FF2B5EF4-FFF2-40B4-BE49-F238E27FC236}">
                <a16:creationId xmlns:a16="http://schemas.microsoft.com/office/drawing/2014/main" id="{790D9B4C-224B-E411-DA32-20C5A1812E30}"/>
              </a:ext>
            </a:extLst>
          </p:cNvPr>
          <p:cNvSpPr/>
          <p:nvPr/>
        </p:nvSpPr>
        <p:spPr>
          <a:xfrm>
            <a:off x="2365615" y="6918910"/>
            <a:ext cx="522776" cy="543733"/>
          </a:xfrm>
          <a:prstGeom prst="downArrow">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sz="2147"/>
          </a:p>
        </p:txBody>
      </p:sp>
      <p:sp>
        <p:nvSpPr>
          <p:cNvPr id="74" name="文字方塊 73">
            <a:extLst>
              <a:ext uri="{FF2B5EF4-FFF2-40B4-BE49-F238E27FC236}">
                <a16:creationId xmlns:a16="http://schemas.microsoft.com/office/drawing/2014/main" id="{C59803BE-3E4F-C528-1C36-4C55AC06C01A}"/>
              </a:ext>
            </a:extLst>
          </p:cNvPr>
          <p:cNvSpPr txBox="1"/>
          <p:nvPr/>
        </p:nvSpPr>
        <p:spPr>
          <a:xfrm>
            <a:off x="2213574" y="7460400"/>
            <a:ext cx="930570" cy="307777"/>
          </a:xfrm>
          <a:prstGeom prst="rect">
            <a:avLst/>
          </a:prstGeom>
          <a:noFill/>
        </p:spPr>
        <p:txBody>
          <a:bodyPr wrap="square" rtlCol="0">
            <a:spAutoFit/>
          </a:bodyPr>
          <a:lstStyle/>
          <a:p>
            <a:pPr algn="ctr"/>
            <a:r>
              <a:rPr lang="zh-TW" altLang="en-US" sz="1400" b="1" dirty="0">
                <a:solidFill>
                  <a:srgbClr val="2F2F2F"/>
                </a:solidFill>
                <a:latin typeface="思源黑體 TW Bold" panose="020B0800000000000000" pitchFamily="34" charset="-120"/>
                <a:ea typeface="思源黑體 TW Bold" panose="020B0800000000000000" pitchFamily="34" charset="-120"/>
              </a:rPr>
              <a:t>異地⽣活</a:t>
            </a:r>
            <a:endParaRPr lang="zh-TW" altLang="en-US" sz="1400" dirty="0">
              <a:latin typeface="思源黑體 TW Bold" panose="020B0800000000000000" pitchFamily="34" charset="-120"/>
              <a:ea typeface="思源黑體 TW Bold" panose="020B0800000000000000" pitchFamily="34" charset="-120"/>
            </a:endParaRPr>
          </a:p>
        </p:txBody>
      </p:sp>
      <p:sp>
        <p:nvSpPr>
          <p:cNvPr id="83" name="矩形: 圓角 82">
            <a:extLst>
              <a:ext uri="{FF2B5EF4-FFF2-40B4-BE49-F238E27FC236}">
                <a16:creationId xmlns:a16="http://schemas.microsoft.com/office/drawing/2014/main" id="{BD115EA8-8356-1A86-8F96-4A347E6F676A}"/>
              </a:ext>
            </a:extLst>
          </p:cNvPr>
          <p:cNvSpPr/>
          <p:nvPr/>
        </p:nvSpPr>
        <p:spPr>
          <a:xfrm>
            <a:off x="143593" y="9630462"/>
            <a:ext cx="1440000" cy="720000"/>
          </a:xfrm>
          <a:prstGeom prst="roundRect">
            <a:avLst/>
          </a:prstGeom>
          <a:solidFill>
            <a:srgbClr val="00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1400" dirty="0">
                <a:latin typeface="思源黑體 TW Bold" panose="020B0800000000000000" pitchFamily="34" charset="-120"/>
                <a:ea typeface="思源黑體 TW Bold" panose="020B0800000000000000" pitchFamily="34" charset="-120"/>
              </a:rPr>
              <a:t>申請財團法人</a:t>
            </a:r>
            <a:endParaRPr lang="en-US" altLang="zh-TW" sz="1400" dirty="0">
              <a:latin typeface="思源黑體 TW Bold" panose="020B0800000000000000" pitchFamily="34" charset="-120"/>
              <a:ea typeface="思源黑體 TW Bold" panose="020B0800000000000000" pitchFamily="34" charset="-120"/>
            </a:endParaRPr>
          </a:p>
          <a:p>
            <a:pPr algn="ctr"/>
            <a:r>
              <a:rPr lang="zh-TW" altLang="en-US" sz="1400" dirty="0">
                <a:latin typeface="思源黑體 TW Bold" panose="020B0800000000000000" pitchFamily="34" charset="-120"/>
                <a:ea typeface="思源黑體 TW Bold" panose="020B0800000000000000" pitchFamily="34" charset="-120"/>
              </a:rPr>
              <a:t>賑災基金會</a:t>
            </a:r>
            <a:endParaRPr lang="en-US" altLang="zh-TW" sz="1400" dirty="0">
              <a:latin typeface="思源黑體 TW Bold" panose="020B0800000000000000" pitchFamily="34" charset="-120"/>
              <a:ea typeface="思源黑體 TW Bold" panose="020B0800000000000000" pitchFamily="34" charset="-120"/>
            </a:endParaRPr>
          </a:p>
          <a:p>
            <a:pPr algn="ctr"/>
            <a:r>
              <a:rPr lang="zh-TW" altLang="en-US" sz="1400" dirty="0">
                <a:latin typeface="思源黑體 TW Bold" panose="020B0800000000000000" pitchFamily="34" charset="-120"/>
                <a:ea typeface="思源黑體 TW Bold" panose="020B0800000000000000" pitchFamily="34" charset="-120"/>
              </a:rPr>
              <a:t>重建重購賑助</a:t>
            </a:r>
          </a:p>
        </p:txBody>
      </p:sp>
      <p:sp>
        <p:nvSpPr>
          <p:cNvPr id="84" name="矩形: 圓角 83">
            <a:extLst>
              <a:ext uri="{FF2B5EF4-FFF2-40B4-BE49-F238E27FC236}">
                <a16:creationId xmlns:a16="http://schemas.microsoft.com/office/drawing/2014/main" id="{0535B9F2-AFC9-65B1-AEDB-88B96510C32A}"/>
              </a:ext>
            </a:extLst>
          </p:cNvPr>
          <p:cNvSpPr/>
          <p:nvPr/>
        </p:nvSpPr>
        <p:spPr>
          <a:xfrm>
            <a:off x="1633521" y="9738474"/>
            <a:ext cx="1440000" cy="720000"/>
          </a:xfrm>
          <a:prstGeom prst="roundRect">
            <a:avLst/>
          </a:prstGeom>
          <a:solidFill>
            <a:srgbClr val="00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1200" dirty="0">
                <a:solidFill>
                  <a:schemeClr val="bg1"/>
                </a:solidFill>
                <a:latin typeface="思源黑體 TW Bold" panose="020B0800000000000000" pitchFamily="34" charset="-120"/>
                <a:ea typeface="思源黑體 TW Bold" panose="020B0800000000000000" pitchFamily="34" charset="-120"/>
              </a:rPr>
              <a:t>申請重建（購）</a:t>
            </a:r>
            <a:r>
              <a:rPr lang="zh-TW" altLang="en-US" sz="1200" dirty="0">
                <a:solidFill>
                  <a:schemeClr val="bg1"/>
                </a:solidFill>
                <a:latin typeface="微軟正黑體" panose="020B0604030504040204" pitchFamily="34" charset="-120"/>
                <a:ea typeface="微軟正黑體" panose="020B0604030504040204" pitchFamily="34" charset="-120"/>
              </a:rPr>
              <a:t>／</a:t>
            </a:r>
            <a:r>
              <a:rPr lang="zh-TW" altLang="en-US" sz="1200" dirty="0">
                <a:solidFill>
                  <a:schemeClr val="bg1"/>
                </a:solidFill>
                <a:latin typeface="思源黑體 TW Bold" panose="020B0800000000000000" pitchFamily="34" charset="-120"/>
                <a:ea typeface="思源黑體 TW Bold" panose="020B0800000000000000" pitchFamily="34" charset="-120"/>
              </a:rPr>
              <a:t>修繕住宅</a:t>
            </a:r>
            <a:endParaRPr lang="en-US" altLang="zh-TW" sz="1200" dirty="0">
              <a:solidFill>
                <a:schemeClr val="bg1"/>
              </a:solidFill>
              <a:latin typeface="思源黑體 TW Bold" panose="020B0800000000000000" pitchFamily="34" charset="-120"/>
              <a:ea typeface="思源黑體 TW Bold" panose="020B0800000000000000" pitchFamily="34" charset="-120"/>
            </a:endParaRPr>
          </a:p>
          <a:p>
            <a:pPr algn="ctr"/>
            <a:r>
              <a:rPr lang="zh-TW" altLang="en-US" sz="1200" dirty="0">
                <a:solidFill>
                  <a:schemeClr val="bg1"/>
                </a:solidFill>
                <a:latin typeface="思源黑體 TW Bold" panose="020B0800000000000000" pitchFamily="34" charset="-120"/>
                <a:ea typeface="思源黑體 TW Bold" panose="020B0800000000000000" pitchFamily="34" charset="-120"/>
              </a:rPr>
              <a:t>貸款利息補貼 </a:t>
            </a:r>
          </a:p>
        </p:txBody>
      </p:sp>
      <p:sp>
        <p:nvSpPr>
          <p:cNvPr id="86" name="流程圖: 替代程序 85">
            <a:extLst>
              <a:ext uri="{FF2B5EF4-FFF2-40B4-BE49-F238E27FC236}">
                <a16:creationId xmlns:a16="http://schemas.microsoft.com/office/drawing/2014/main" id="{7DCEA47A-0855-FD07-EDA6-CD2135031DF8}"/>
              </a:ext>
            </a:extLst>
          </p:cNvPr>
          <p:cNvSpPr/>
          <p:nvPr/>
        </p:nvSpPr>
        <p:spPr>
          <a:xfrm>
            <a:off x="1433919" y="2156522"/>
            <a:ext cx="2520000" cy="720000"/>
          </a:xfrm>
          <a:prstGeom prst="flowChartAlternateProcess">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2400" dirty="0">
                <a:solidFill>
                  <a:schemeClr val="bg1"/>
                </a:solidFill>
                <a:latin typeface="思源黑體 TW Bold" panose="020B0800000000000000" pitchFamily="34" charset="-120"/>
                <a:ea typeface="思源黑體 TW Bold" panose="020B0800000000000000" pitchFamily="34" charset="-120"/>
              </a:rPr>
              <a:t>紅單＋ 強制拆除</a:t>
            </a:r>
            <a:r>
              <a:rPr lang="zh-TW" altLang="en-US" sz="1200" b="1" kern="1200" dirty="0">
                <a:solidFill>
                  <a:schemeClr val="bg1"/>
                </a:solidFill>
                <a:latin typeface="思源黑體 TW Bold" panose="020B0800000000000000" pitchFamily="34" charset="-120"/>
                <a:ea typeface="思源黑體 TW Bold" panose="020B0800000000000000" pitchFamily="34" charset="-120"/>
                <a:cs typeface="華康中黑體" panose="020B0509000000000000" pitchFamily="49" charset="-120"/>
              </a:rPr>
              <a:t>（</a:t>
            </a:r>
            <a:r>
              <a:rPr lang="en-US" altLang="zh-TW" sz="1200" b="1" kern="1200" dirty="0">
                <a:solidFill>
                  <a:schemeClr val="bg1"/>
                </a:solidFill>
                <a:latin typeface="思源黑體 TW Bold" panose="020B0800000000000000" pitchFamily="34" charset="-120"/>
                <a:ea typeface="思源黑體 TW Bold" panose="020B0800000000000000" pitchFamily="34" charset="-120"/>
                <a:cs typeface="華康中黑體" panose="020B0509000000000000" pitchFamily="49" charset="-120"/>
              </a:rPr>
              <a:t>12</a:t>
            </a:r>
            <a:r>
              <a:rPr lang="zh-TW" altLang="en-US" sz="1200" b="1" kern="1200" dirty="0">
                <a:solidFill>
                  <a:schemeClr val="bg1"/>
                </a:solidFill>
                <a:latin typeface="思源黑體 TW Bold" panose="020B0800000000000000" pitchFamily="34" charset="-120"/>
                <a:ea typeface="思源黑體 TW Bold" panose="020B0800000000000000" pitchFamily="34" charset="-120"/>
                <a:cs typeface="華康中黑體" panose="020B0509000000000000" pitchFamily="49" charset="-120"/>
              </a:rPr>
              <a:t>處，</a:t>
            </a:r>
            <a:r>
              <a:rPr lang="en-US" altLang="zh-TW" sz="1200" b="1" kern="1200" dirty="0">
                <a:solidFill>
                  <a:schemeClr val="bg1"/>
                </a:solidFill>
                <a:latin typeface="思源黑體 TW Bold" panose="020B0800000000000000" pitchFamily="34" charset="-120"/>
                <a:ea typeface="思源黑體 TW Bold" panose="020B0800000000000000" pitchFamily="34" charset="-120"/>
                <a:cs typeface="華康中黑體" panose="020B0509000000000000" pitchFamily="49" charset="-120"/>
              </a:rPr>
              <a:t>393</a:t>
            </a:r>
            <a:r>
              <a:rPr lang="zh-TW" altLang="en-US" sz="1200" b="1" kern="1200" dirty="0">
                <a:solidFill>
                  <a:schemeClr val="bg1"/>
                </a:solidFill>
                <a:latin typeface="思源黑體 TW Bold" panose="020B0800000000000000" pitchFamily="34" charset="-120"/>
                <a:ea typeface="思源黑體 TW Bold" panose="020B0800000000000000" pitchFamily="34" charset="-120"/>
                <a:cs typeface="華康中黑體" panose="020B0509000000000000" pitchFamily="49" charset="-120"/>
              </a:rPr>
              <a:t>戶）</a:t>
            </a:r>
            <a:endParaRPr lang="zh-TW" altLang="en-US" sz="1200" dirty="0">
              <a:solidFill>
                <a:schemeClr val="bg1"/>
              </a:solidFill>
              <a:latin typeface="思源黑體 TW Bold" panose="020B0800000000000000" pitchFamily="34" charset="-120"/>
              <a:ea typeface="思源黑體 TW Bold" panose="020B0800000000000000" pitchFamily="34" charset="-120"/>
            </a:endParaRPr>
          </a:p>
        </p:txBody>
      </p:sp>
      <p:sp>
        <p:nvSpPr>
          <p:cNvPr id="124" name="文字方塊 123">
            <a:extLst>
              <a:ext uri="{FF2B5EF4-FFF2-40B4-BE49-F238E27FC236}">
                <a16:creationId xmlns:a16="http://schemas.microsoft.com/office/drawing/2014/main" id="{4CF724B2-2952-DA6C-1130-672DFA62A6E4}"/>
              </a:ext>
            </a:extLst>
          </p:cNvPr>
          <p:cNvSpPr txBox="1"/>
          <p:nvPr/>
        </p:nvSpPr>
        <p:spPr>
          <a:xfrm>
            <a:off x="4753563" y="3820020"/>
            <a:ext cx="2232000" cy="2086597"/>
          </a:xfrm>
          <a:prstGeom prst="rect">
            <a:avLst/>
          </a:prstGeom>
          <a:noFill/>
          <a:ln w="38100">
            <a:solidFill>
              <a:schemeClr val="bg2">
                <a:lumMod val="90000"/>
              </a:schemeClr>
            </a:solidFill>
          </a:ln>
        </p:spPr>
        <p:txBody>
          <a:bodyPr wrap="square" rtlCol="0">
            <a:spAutoFit/>
          </a:bodyPr>
          <a:lstStyle/>
          <a:p>
            <a:pPr marL="217749" indent="-217749" algn="just" eaLnBrk="0" hangingPunct="0">
              <a:lnSpc>
                <a:spcPts val="1312"/>
              </a:lnSpc>
              <a:buClr>
                <a:schemeClr val="tx1"/>
              </a:buClr>
              <a:buFont typeface="Wingdings" panose="05000000000000000000" pitchFamily="2" charset="2"/>
              <a:buChar char="n"/>
            </a:pPr>
            <a:r>
              <a:rPr lang="en-US" altLang="zh-TW" sz="1050" b="1" dirty="0">
                <a:solidFill>
                  <a:schemeClr val="tx1"/>
                </a:solidFill>
                <a:latin typeface="思源黑體 TW Bold" panose="020B0800000000000000" pitchFamily="34" charset="-120"/>
                <a:ea typeface="思源黑體 TW Bold" panose="020B0800000000000000" pitchFamily="34" charset="-120"/>
              </a:rPr>
              <a:t>0403</a:t>
            </a:r>
            <a:r>
              <a:rPr lang="zh-TW" altLang="zh-TW" sz="1050" b="1" dirty="0">
                <a:solidFill>
                  <a:schemeClr val="tx1"/>
                </a:solidFill>
                <a:latin typeface="思源黑體 TW Bold" panose="020B0800000000000000" pitchFamily="34" charset="-120"/>
                <a:ea typeface="思源黑體 TW Bold" panose="020B0800000000000000" pitchFamily="34" charset="-120"/>
              </a:rPr>
              <a:t>震災張貼紅</a:t>
            </a:r>
            <a:r>
              <a:rPr lang="zh-TW" altLang="en-US" sz="1050" b="1" dirty="0">
                <a:solidFill>
                  <a:schemeClr val="tx1"/>
                </a:solidFill>
                <a:latin typeface="思源黑體 TW Bold" panose="020B0800000000000000" pitchFamily="34" charset="-120"/>
                <a:ea typeface="思源黑體 TW Bold" panose="020B0800000000000000" pitchFamily="34" charset="-120"/>
              </a:rPr>
              <a:t>黃單的災損建物，經建築師、結構技師先行評估確認，如無法補強而選擇拆除者，拆除整棟每棟補助上限</a:t>
            </a:r>
            <a:r>
              <a:rPr lang="en-US" altLang="zh-TW" sz="1050" b="1" dirty="0">
                <a:solidFill>
                  <a:schemeClr val="tx1"/>
                </a:solidFill>
                <a:latin typeface="思源黑體 TW Bold" panose="020B0800000000000000" pitchFamily="34" charset="-120"/>
                <a:ea typeface="思源黑體 TW Bold" panose="020B0800000000000000" pitchFamily="34" charset="-120"/>
              </a:rPr>
              <a:t>100</a:t>
            </a:r>
            <a:r>
              <a:rPr lang="zh-TW" altLang="en-US" sz="1050" b="1" dirty="0">
                <a:solidFill>
                  <a:schemeClr val="tx1"/>
                </a:solidFill>
                <a:latin typeface="思源黑體 TW Bold" panose="020B0800000000000000" pitchFamily="34" charset="-120"/>
                <a:ea typeface="思源黑體 TW Bold" panose="020B0800000000000000" pitchFamily="34" charset="-120"/>
              </a:rPr>
              <a:t>萬元；拆除部分危險建築者，每棟補助上限</a:t>
            </a:r>
            <a:r>
              <a:rPr lang="en-US" altLang="zh-TW" sz="1050" b="1" dirty="0">
                <a:solidFill>
                  <a:schemeClr val="tx1"/>
                </a:solidFill>
                <a:latin typeface="思源黑體 TW Bold" panose="020B0800000000000000" pitchFamily="34" charset="-120"/>
                <a:ea typeface="思源黑體 TW Bold" panose="020B0800000000000000" pitchFamily="34" charset="-120"/>
              </a:rPr>
              <a:t>50</a:t>
            </a:r>
            <a:r>
              <a:rPr lang="zh-TW" altLang="en-US" sz="1050" b="1" dirty="0">
                <a:solidFill>
                  <a:schemeClr val="tx1"/>
                </a:solidFill>
                <a:latin typeface="思源黑體 TW Bold" panose="020B0800000000000000" pitchFamily="34" charset="-120"/>
                <a:ea typeface="思源黑體 TW Bold" panose="020B0800000000000000" pitchFamily="34" charset="-120"/>
              </a:rPr>
              <a:t>萬元。</a:t>
            </a:r>
            <a:endParaRPr lang="en-US" altLang="zh-TW" sz="1050" b="1" dirty="0">
              <a:solidFill>
                <a:schemeClr val="tx1"/>
              </a:solidFill>
              <a:latin typeface="思源黑體 TW Bold" panose="020B0800000000000000" pitchFamily="34" charset="-120"/>
              <a:ea typeface="思源黑體 TW Bold" panose="020B0800000000000000" pitchFamily="34" charset="-120"/>
            </a:endParaRPr>
          </a:p>
          <a:p>
            <a:pPr marL="217749" indent="-217749" algn="just" eaLnBrk="0" hangingPunct="0">
              <a:lnSpc>
                <a:spcPts val="1312"/>
              </a:lnSpc>
              <a:buClr>
                <a:schemeClr val="tx1"/>
              </a:buClr>
              <a:buFont typeface="Wingdings" panose="05000000000000000000" pitchFamily="2" charset="2"/>
              <a:buChar char="n"/>
            </a:pPr>
            <a:r>
              <a:rPr lang="zh-TW" altLang="en-US" sz="1050" b="1" dirty="0">
                <a:solidFill>
                  <a:schemeClr val="tx1">
                    <a:lumMod val="65000"/>
                    <a:lumOff val="35000"/>
                  </a:schemeClr>
                </a:solidFill>
                <a:latin typeface="思源黑體 TW Bold" panose="020B0800000000000000" pitchFamily="34" charset="-120"/>
                <a:ea typeface="思源黑體 TW Bold" panose="020B0800000000000000" pitchFamily="34" charset="-120"/>
              </a:rPr>
              <a:t>選擇修繕者，補助額度參照「損壞評估報告書」建議修復金額補助，單一透天住宅，每棟（戶）補助上限</a:t>
            </a:r>
            <a:r>
              <a:rPr lang="en-US" altLang="zh-TW" sz="1050" b="1" dirty="0">
                <a:solidFill>
                  <a:schemeClr val="tx1">
                    <a:lumMod val="65000"/>
                    <a:lumOff val="35000"/>
                  </a:schemeClr>
                </a:solidFill>
                <a:latin typeface="思源黑體 TW Bold" panose="020B0800000000000000" pitchFamily="34" charset="-120"/>
                <a:ea typeface="思源黑體 TW Bold" panose="020B0800000000000000" pitchFamily="34" charset="-120"/>
              </a:rPr>
              <a:t>50</a:t>
            </a:r>
            <a:r>
              <a:rPr lang="zh-TW" altLang="en-US" sz="1050" b="1" dirty="0">
                <a:solidFill>
                  <a:schemeClr val="tx1">
                    <a:lumMod val="65000"/>
                    <a:lumOff val="35000"/>
                  </a:schemeClr>
                </a:solidFill>
                <a:latin typeface="思源黑體 TW Bold" panose="020B0800000000000000" pitchFamily="34" charset="-120"/>
                <a:ea typeface="思源黑體 TW Bold" panose="020B0800000000000000" pitchFamily="34" charset="-120"/>
              </a:rPr>
              <a:t>萬元；高層建築物集合住宅，每棟補助上限</a:t>
            </a:r>
            <a:r>
              <a:rPr lang="en-US" altLang="zh-TW" sz="1050" b="1" dirty="0">
                <a:solidFill>
                  <a:schemeClr val="tx1">
                    <a:lumMod val="65000"/>
                    <a:lumOff val="35000"/>
                  </a:schemeClr>
                </a:solidFill>
                <a:latin typeface="思源黑體 TW Bold" panose="020B0800000000000000" pitchFamily="34" charset="-120"/>
                <a:ea typeface="思源黑體 TW Bold" panose="020B0800000000000000" pitchFamily="34" charset="-120"/>
              </a:rPr>
              <a:t>300</a:t>
            </a:r>
            <a:r>
              <a:rPr lang="zh-TW" altLang="en-US" sz="1050" b="1" dirty="0">
                <a:solidFill>
                  <a:schemeClr val="tx1">
                    <a:lumMod val="65000"/>
                    <a:lumOff val="35000"/>
                  </a:schemeClr>
                </a:solidFill>
                <a:latin typeface="思源黑體 TW Bold" panose="020B0800000000000000" pitchFamily="34" charset="-120"/>
                <a:ea typeface="思源黑體 TW Bold" panose="020B0800000000000000" pitchFamily="34" charset="-120"/>
              </a:rPr>
              <a:t>萬元。</a:t>
            </a:r>
            <a:endParaRPr lang="zh-TW" altLang="en-US" sz="1050" b="1" dirty="0">
              <a:solidFill>
                <a:schemeClr val="tx1">
                  <a:lumMod val="65000"/>
                  <a:lumOff val="35000"/>
                </a:schemeClr>
              </a:solidFill>
            </a:endParaRPr>
          </a:p>
        </p:txBody>
      </p:sp>
      <p:sp>
        <p:nvSpPr>
          <p:cNvPr id="128" name="流程圖: 結束點 127">
            <a:extLst>
              <a:ext uri="{FF2B5EF4-FFF2-40B4-BE49-F238E27FC236}">
                <a16:creationId xmlns:a16="http://schemas.microsoft.com/office/drawing/2014/main" id="{AFF2A139-C9D9-20AE-72DE-B6C197DB604E}"/>
              </a:ext>
            </a:extLst>
          </p:cNvPr>
          <p:cNvSpPr/>
          <p:nvPr/>
        </p:nvSpPr>
        <p:spPr>
          <a:xfrm>
            <a:off x="4923042" y="6147182"/>
            <a:ext cx="2061151" cy="638884"/>
          </a:xfrm>
          <a:prstGeom prst="flowChartTermina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1600" dirty="0">
                <a:latin typeface="思源黑體 TW Bold" panose="020B0800000000000000" pitchFamily="34" charset="-120"/>
                <a:ea typeface="思源黑體 TW Bold" panose="020B0800000000000000" pitchFamily="34" charset="-120"/>
              </a:rPr>
              <a:t>耐震弱層</a:t>
            </a:r>
            <a:endParaRPr lang="en-US" altLang="zh-TW" sz="1600" dirty="0">
              <a:latin typeface="思源黑體 TW Bold" panose="020B0800000000000000" pitchFamily="34" charset="-120"/>
              <a:ea typeface="思源黑體 TW Bold" panose="020B0800000000000000" pitchFamily="34" charset="-120"/>
            </a:endParaRPr>
          </a:p>
          <a:p>
            <a:pPr algn="ctr"/>
            <a:r>
              <a:rPr lang="zh-TW" altLang="en-US" sz="1600" dirty="0">
                <a:latin typeface="思源黑體 TW Bold" panose="020B0800000000000000" pitchFamily="34" charset="-120"/>
                <a:ea typeface="思源黑體 TW Bold" panose="020B0800000000000000" pitchFamily="34" charset="-120"/>
              </a:rPr>
              <a:t>補強</a:t>
            </a:r>
          </a:p>
        </p:txBody>
      </p:sp>
      <p:sp>
        <p:nvSpPr>
          <p:cNvPr id="129" name="文字方塊 128">
            <a:extLst>
              <a:ext uri="{FF2B5EF4-FFF2-40B4-BE49-F238E27FC236}">
                <a16:creationId xmlns:a16="http://schemas.microsoft.com/office/drawing/2014/main" id="{1F71E665-43D0-FF03-E052-2F80F23A6E15}"/>
              </a:ext>
            </a:extLst>
          </p:cNvPr>
          <p:cNvSpPr txBox="1"/>
          <p:nvPr/>
        </p:nvSpPr>
        <p:spPr>
          <a:xfrm>
            <a:off x="4824201" y="7005247"/>
            <a:ext cx="2232000" cy="2412000"/>
          </a:xfrm>
          <a:prstGeom prst="rect">
            <a:avLst/>
          </a:prstGeom>
          <a:noFill/>
          <a:ln w="38100">
            <a:solidFill>
              <a:schemeClr val="bg2">
                <a:lumMod val="90000"/>
              </a:schemeClr>
            </a:solidFill>
          </a:ln>
        </p:spPr>
        <p:txBody>
          <a:bodyPr wrap="square" rtlCol="0">
            <a:spAutoFit/>
          </a:bodyPr>
          <a:lstStyle>
            <a:defPPr>
              <a:defRPr lang="en-US"/>
            </a:defPPr>
            <a:lvl1pPr marL="217749" indent="-217749" algn="just" eaLnBrk="0" hangingPunct="0">
              <a:lnSpc>
                <a:spcPts val="1312"/>
              </a:lnSpc>
              <a:buClr>
                <a:schemeClr val="tx1"/>
              </a:buClr>
              <a:buFont typeface="Wingdings" panose="05000000000000000000" pitchFamily="2" charset="2"/>
              <a:buChar char="n"/>
              <a:defRPr sz="1100">
                <a:latin typeface="思源黑體 TW Bold" panose="020B0800000000000000" pitchFamily="34" charset="-120"/>
                <a:ea typeface="思源黑體 TW Bold" panose="020B0800000000000000" pitchFamily="34" charset="-120"/>
              </a:defRPr>
            </a:lvl1pPr>
          </a:lstStyle>
          <a:p>
            <a:r>
              <a:rPr lang="en-US" altLang="zh-TW" dirty="0"/>
              <a:t>7</a:t>
            </a:r>
            <a:r>
              <a:rPr lang="zh-TW" altLang="en-US" dirty="0"/>
              <a:t>層以上集合住宅每棟最⾼補助</a:t>
            </a:r>
            <a:r>
              <a:rPr lang="en-US" altLang="zh-TW" dirty="0"/>
              <a:t>1500</a:t>
            </a:r>
            <a:r>
              <a:rPr lang="zh-TW" altLang="en-US" dirty="0"/>
              <a:t>萬元 。</a:t>
            </a:r>
            <a:endParaRPr lang="en-US" altLang="zh-TW" dirty="0"/>
          </a:p>
          <a:p>
            <a:r>
              <a:rPr lang="en-US" altLang="zh-TW" dirty="0"/>
              <a:t>6</a:t>
            </a:r>
            <a:r>
              <a:rPr lang="zh-TW" altLang="en-US" dirty="0"/>
              <a:t>層以下集合住宅每棟最⾼補助</a:t>
            </a:r>
            <a:r>
              <a:rPr lang="en-US" altLang="zh-TW" dirty="0"/>
              <a:t>750</a:t>
            </a:r>
            <a:r>
              <a:rPr lang="zh-TW" altLang="en-US" dirty="0"/>
              <a:t>萬元。</a:t>
            </a:r>
            <a:endParaRPr lang="en-US" altLang="zh-TW" dirty="0"/>
          </a:p>
          <a:p>
            <a:r>
              <a:rPr lang="zh-TW" altLang="en-US" dirty="0"/>
              <a:t>透天厝最高補助</a:t>
            </a:r>
            <a:r>
              <a:rPr lang="en-US" altLang="zh-TW" dirty="0"/>
              <a:t>200</a:t>
            </a:r>
            <a:r>
              <a:rPr lang="zh-TW" altLang="en-US" dirty="0"/>
              <a:t>萬元。 </a:t>
            </a:r>
          </a:p>
          <a:p>
            <a:r>
              <a:rPr lang="zh-TW" altLang="en-US" dirty="0"/>
              <a:t>每棟補助以不超過補強費⽤的</a:t>
            </a:r>
            <a:r>
              <a:rPr lang="en-US" altLang="zh-TW" dirty="0"/>
              <a:t>85%</a:t>
            </a:r>
            <a:r>
              <a:rPr lang="zh-TW" altLang="en-US" dirty="0"/>
              <a:t>為限。</a:t>
            </a:r>
            <a:endParaRPr lang="en-US" altLang="zh-TW" dirty="0"/>
          </a:p>
          <a:p>
            <a:r>
              <a:rPr lang="zh-TW" altLang="en-US" dirty="0"/>
              <a:t>補助款分三期核發：</a:t>
            </a:r>
            <a:endParaRPr lang="en-US" altLang="zh-TW" dirty="0"/>
          </a:p>
          <a:p>
            <a:pPr marL="279450" indent="-171450">
              <a:buFont typeface="Wingdings" panose="05000000000000000000" pitchFamily="2" charset="2"/>
              <a:buChar char="l"/>
            </a:pPr>
            <a:r>
              <a:rPr lang="zh-TW" altLang="en-US" dirty="0"/>
              <a:t>第一期：弱層補助設計完成，申請</a:t>
            </a:r>
            <a:r>
              <a:rPr lang="en-US" altLang="zh-TW" dirty="0"/>
              <a:t>20%</a:t>
            </a:r>
            <a:r>
              <a:rPr lang="zh-TW" altLang="en-US" dirty="0"/>
              <a:t>補助經費。</a:t>
            </a:r>
            <a:endParaRPr lang="en-US" altLang="zh-TW" dirty="0"/>
          </a:p>
          <a:p>
            <a:pPr marL="279450" indent="-171450">
              <a:buFont typeface="Wingdings" panose="05000000000000000000" pitchFamily="2" charset="2"/>
              <a:buChar char="l"/>
            </a:pPr>
            <a:r>
              <a:rPr lang="zh-TW" altLang="en-US" dirty="0"/>
              <a:t>第二期：施工執行度達</a:t>
            </a:r>
            <a:r>
              <a:rPr lang="en-US" altLang="zh-TW" dirty="0"/>
              <a:t>50%</a:t>
            </a:r>
            <a:r>
              <a:rPr lang="zh-TW" altLang="en-US" dirty="0"/>
              <a:t>時，申請</a:t>
            </a:r>
            <a:r>
              <a:rPr lang="en-US" altLang="zh-TW" dirty="0"/>
              <a:t>30%</a:t>
            </a:r>
            <a:r>
              <a:rPr lang="zh-TW" altLang="en-US" dirty="0"/>
              <a:t>補助經費。</a:t>
            </a:r>
            <a:endParaRPr lang="en-US" altLang="zh-TW" dirty="0"/>
          </a:p>
          <a:p>
            <a:pPr marL="279450" indent="-171450">
              <a:buFont typeface="Wingdings" panose="05000000000000000000" pitchFamily="2" charset="2"/>
              <a:buChar char="l"/>
            </a:pPr>
            <a:r>
              <a:rPr lang="zh-TW" altLang="en-US" dirty="0"/>
              <a:t>第三期：峻工後，撥付</a:t>
            </a:r>
            <a:r>
              <a:rPr lang="en-US" altLang="zh-TW" dirty="0"/>
              <a:t>50%</a:t>
            </a:r>
            <a:r>
              <a:rPr lang="zh-TW" altLang="en-US" dirty="0"/>
              <a:t>補助經費。</a:t>
            </a:r>
            <a:endParaRPr lang="en-US" altLang="zh-TW" dirty="0"/>
          </a:p>
        </p:txBody>
      </p:sp>
      <p:sp>
        <p:nvSpPr>
          <p:cNvPr id="130" name="流程圖: 替代程序 129">
            <a:extLst>
              <a:ext uri="{FF2B5EF4-FFF2-40B4-BE49-F238E27FC236}">
                <a16:creationId xmlns:a16="http://schemas.microsoft.com/office/drawing/2014/main" id="{9FC1E9E1-EAD8-B7FC-883C-A64E2FC4F9D3}"/>
              </a:ext>
            </a:extLst>
          </p:cNvPr>
          <p:cNvSpPr/>
          <p:nvPr/>
        </p:nvSpPr>
        <p:spPr>
          <a:xfrm>
            <a:off x="5003973" y="2141550"/>
            <a:ext cx="1800000" cy="720000"/>
          </a:xfrm>
          <a:prstGeom prst="flowChartAlternateProcess">
            <a:avLst/>
          </a:prstGeom>
          <a:solidFill>
            <a:schemeClr val="accent2"/>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2400" dirty="0">
                <a:solidFill>
                  <a:srgbClr val="FFFF00"/>
                </a:solidFill>
                <a:latin typeface="思源黑體 TW Bold" panose="020B0800000000000000" pitchFamily="34" charset="-120"/>
                <a:ea typeface="思源黑體 TW Bold" panose="020B0800000000000000" pitchFamily="34" charset="-120"/>
              </a:rPr>
              <a:t>紅黃單</a:t>
            </a:r>
          </a:p>
        </p:txBody>
      </p:sp>
      <p:sp>
        <p:nvSpPr>
          <p:cNvPr id="131" name="流程圖: 替代程序 130">
            <a:extLst>
              <a:ext uri="{FF2B5EF4-FFF2-40B4-BE49-F238E27FC236}">
                <a16:creationId xmlns:a16="http://schemas.microsoft.com/office/drawing/2014/main" id="{962A9D7E-86A1-FC6D-9C2C-FFAB586501FD}"/>
              </a:ext>
            </a:extLst>
          </p:cNvPr>
          <p:cNvSpPr/>
          <p:nvPr/>
        </p:nvSpPr>
        <p:spPr>
          <a:xfrm>
            <a:off x="5003973" y="3005646"/>
            <a:ext cx="1800000" cy="720000"/>
          </a:xfrm>
          <a:prstGeom prst="flowChartAlternateProcess">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1600" b="1" dirty="0">
                <a:solidFill>
                  <a:schemeClr val="bg1"/>
                </a:solidFill>
                <a:latin typeface="思源黑體 TW Normal" panose="020B0400000000000000" pitchFamily="34" charset="-120"/>
                <a:ea typeface="思源黑體 TW Normal" panose="020B0400000000000000" pitchFamily="34" charset="-120"/>
              </a:rPr>
              <a:t>評估後</a:t>
            </a:r>
            <a:endParaRPr lang="en-US" altLang="zh-TW" sz="1600" b="1" dirty="0">
              <a:solidFill>
                <a:schemeClr val="bg1"/>
              </a:solidFill>
              <a:latin typeface="思源黑體 TW Normal" panose="020B0400000000000000" pitchFamily="34" charset="-120"/>
              <a:ea typeface="思源黑體 TW Normal" panose="020B0400000000000000" pitchFamily="34" charset="-120"/>
            </a:endParaRPr>
          </a:p>
          <a:p>
            <a:pPr algn="ctr"/>
            <a:r>
              <a:rPr lang="zh-TW" altLang="en-US" sz="1600" b="1" dirty="0">
                <a:solidFill>
                  <a:schemeClr val="bg1"/>
                </a:solidFill>
                <a:latin typeface="思源黑體 TW Normal" panose="020B0400000000000000" pitchFamily="34" charset="-120"/>
                <a:ea typeface="思源黑體 TW Normal" panose="020B0400000000000000" pitchFamily="34" charset="-120"/>
              </a:rPr>
              <a:t>拆除或修繕</a:t>
            </a:r>
            <a:endParaRPr lang="zh-TW" altLang="en-US" sz="1600" dirty="0">
              <a:latin typeface="思源黑體 TW Bold" panose="020B0800000000000000" pitchFamily="34" charset="-120"/>
              <a:ea typeface="思源黑體 TW Bold" panose="020B0800000000000000" pitchFamily="34" charset="-120"/>
            </a:endParaRPr>
          </a:p>
        </p:txBody>
      </p:sp>
      <p:cxnSp>
        <p:nvCxnSpPr>
          <p:cNvPr id="199" name="直線接點 198">
            <a:extLst>
              <a:ext uri="{FF2B5EF4-FFF2-40B4-BE49-F238E27FC236}">
                <a16:creationId xmlns:a16="http://schemas.microsoft.com/office/drawing/2014/main" id="{6BA0A8E7-B2AA-915E-E9C6-C52DBA60E3DB}"/>
              </a:ext>
            </a:extLst>
          </p:cNvPr>
          <p:cNvCxnSpPr/>
          <p:nvPr/>
        </p:nvCxnSpPr>
        <p:spPr>
          <a:xfrm>
            <a:off x="1619597" y="5345938"/>
            <a:ext cx="0" cy="288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7" name="接點: 肘形 206">
            <a:extLst>
              <a:ext uri="{FF2B5EF4-FFF2-40B4-BE49-F238E27FC236}">
                <a16:creationId xmlns:a16="http://schemas.microsoft.com/office/drawing/2014/main" id="{5B1F538E-19E8-5C1F-40B2-1B2169F02C9E}"/>
              </a:ext>
            </a:extLst>
          </p:cNvPr>
          <p:cNvCxnSpPr>
            <a:cxnSpLocks/>
            <a:stCxn id="84" idx="0"/>
            <a:endCxn id="83" idx="0"/>
          </p:cNvCxnSpPr>
          <p:nvPr/>
        </p:nvCxnSpPr>
        <p:spPr>
          <a:xfrm rot="16200000" flipV="1">
            <a:off x="1554551" y="8939504"/>
            <a:ext cx="108012" cy="1489928"/>
          </a:xfrm>
          <a:prstGeom prst="bentConnector3">
            <a:avLst>
              <a:gd name="adj1" fmla="val 311643"/>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2" name="直線接點 211">
            <a:extLst>
              <a:ext uri="{FF2B5EF4-FFF2-40B4-BE49-F238E27FC236}">
                <a16:creationId xmlns:a16="http://schemas.microsoft.com/office/drawing/2014/main" id="{1E533B87-AAF8-9119-771E-08092A0B52F0}"/>
              </a:ext>
            </a:extLst>
          </p:cNvPr>
          <p:cNvCxnSpPr>
            <a:cxnSpLocks/>
          </p:cNvCxnSpPr>
          <p:nvPr/>
        </p:nvCxnSpPr>
        <p:spPr>
          <a:xfrm flipH="1" flipV="1">
            <a:off x="755829" y="8813801"/>
            <a:ext cx="2952000" cy="6079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15" name="直線接點 214">
            <a:extLst>
              <a:ext uri="{FF2B5EF4-FFF2-40B4-BE49-F238E27FC236}">
                <a16:creationId xmlns:a16="http://schemas.microsoft.com/office/drawing/2014/main" id="{D78ADF31-38EA-0CFA-BD8B-4364ECEDCCC4}"/>
              </a:ext>
            </a:extLst>
          </p:cNvPr>
          <p:cNvCxnSpPr/>
          <p:nvPr/>
        </p:nvCxnSpPr>
        <p:spPr>
          <a:xfrm flipV="1">
            <a:off x="762511" y="8658274"/>
            <a:ext cx="0" cy="144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18" name="直線接點 217">
            <a:extLst>
              <a:ext uri="{FF2B5EF4-FFF2-40B4-BE49-F238E27FC236}">
                <a16:creationId xmlns:a16="http://schemas.microsoft.com/office/drawing/2014/main" id="{7783CA0C-5A07-8E5A-E114-A6E33F88DD43}"/>
              </a:ext>
            </a:extLst>
          </p:cNvPr>
          <p:cNvCxnSpPr>
            <a:cxnSpLocks/>
          </p:cNvCxnSpPr>
          <p:nvPr/>
        </p:nvCxnSpPr>
        <p:spPr>
          <a:xfrm flipH="1" flipV="1">
            <a:off x="2339676" y="8838286"/>
            <a:ext cx="1" cy="216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3" name="直線接點 222">
            <a:extLst>
              <a:ext uri="{FF2B5EF4-FFF2-40B4-BE49-F238E27FC236}">
                <a16:creationId xmlns:a16="http://schemas.microsoft.com/office/drawing/2014/main" id="{CEED3313-7329-F263-5B61-1335EF2697D0}"/>
              </a:ext>
            </a:extLst>
          </p:cNvPr>
          <p:cNvCxnSpPr>
            <a:stCxn id="131" idx="0"/>
            <a:endCxn id="130" idx="2"/>
          </p:cNvCxnSpPr>
          <p:nvPr/>
        </p:nvCxnSpPr>
        <p:spPr>
          <a:xfrm flipV="1">
            <a:off x="5903973" y="2861550"/>
            <a:ext cx="0" cy="144096"/>
          </a:xfrm>
          <a:prstGeom prst="line">
            <a:avLst/>
          </a:prstGeom>
          <a:ln w="12700">
            <a:solidFill>
              <a:srgbClr val="262626"/>
            </a:solidFill>
          </a:ln>
        </p:spPr>
        <p:style>
          <a:lnRef idx="1">
            <a:schemeClr val="accent1"/>
          </a:lnRef>
          <a:fillRef idx="0">
            <a:schemeClr val="accent1"/>
          </a:fillRef>
          <a:effectRef idx="0">
            <a:schemeClr val="accent1"/>
          </a:effectRef>
          <a:fontRef idx="minor">
            <a:schemeClr val="tx1"/>
          </a:fontRef>
        </p:style>
      </p:cxnSp>
      <p:cxnSp>
        <p:nvCxnSpPr>
          <p:cNvPr id="226" name="直線接點 225">
            <a:extLst>
              <a:ext uri="{FF2B5EF4-FFF2-40B4-BE49-F238E27FC236}">
                <a16:creationId xmlns:a16="http://schemas.microsoft.com/office/drawing/2014/main" id="{FE55210F-05DA-46D9-3B7A-07316835AAEF}"/>
              </a:ext>
            </a:extLst>
          </p:cNvPr>
          <p:cNvCxnSpPr>
            <a:cxnSpLocks/>
            <a:stCxn id="124" idx="0"/>
            <a:endCxn id="131" idx="2"/>
          </p:cNvCxnSpPr>
          <p:nvPr/>
        </p:nvCxnSpPr>
        <p:spPr>
          <a:xfrm flipV="1">
            <a:off x="5869563" y="3725646"/>
            <a:ext cx="34410" cy="94374"/>
          </a:xfrm>
          <a:prstGeom prst="line">
            <a:avLst/>
          </a:prstGeom>
          <a:ln w="12700">
            <a:solidFill>
              <a:srgbClr val="262626"/>
            </a:solidFill>
          </a:ln>
        </p:spPr>
        <p:style>
          <a:lnRef idx="1">
            <a:schemeClr val="accent1"/>
          </a:lnRef>
          <a:fillRef idx="0">
            <a:schemeClr val="accent1"/>
          </a:fillRef>
          <a:effectRef idx="0">
            <a:schemeClr val="accent1"/>
          </a:effectRef>
          <a:fontRef idx="minor">
            <a:schemeClr val="tx1"/>
          </a:fontRef>
        </p:style>
      </p:cxnSp>
      <p:cxnSp>
        <p:nvCxnSpPr>
          <p:cNvPr id="238" name="接點: 肘形 237">
            <a:extLst>
              <a:ext uri="{FF2B5EF4-FFF2-40B4-BE49-F238E27FC236}">
                <a16:creationId xmlns:a16="http://schemas.microsoft.com/office/drawing/2014/main" id="{E552BF68-5DEE-4852-1823-9A8EB5EFB463}"/>
              </a:ext>
            </a:extLst>
          </p:cNvPr>
          <p:cNvCxnSpPr>
            <a:stCxn id="128" idx="3"/>
            <a:endCxn id="130" idx="3"/>
          </p:cNvCxnSpPr>
          <p:nvPr/>
        </p:nvCxnSpPr>
        <p:spPr>
          <a:xfrm flipH="1" flipV="1">
            <a:off x="6803973" y="2501550"/>
            <a:ext cx="180220" cy="3965074"/>
          </a:xfrm>
          <a:prstGeom prst="bentConnector3">
            <a:avLst>
              <a:gd name="adj1" fmla="val -126845"/>
            </a:avLst>
          </a:prstGeom>
          <a:ln w="12700">
            <a:solidFill>
              <a:srgbClr val="333333"/>
            </a:solidFill>
          </a:ln>
        </p:spPr>
        <p:style>
          <a:lnRef idx="1">
            <a:schemeClr val="accent1"/>
          </a:lnRef>
          <a:fillRef idx="0">
            <a:schemeClr val="accent1"/>
          </a:fillRef>
          <a:effectRef idx="0">
            <a:schemeClr val="accent1"/>
          </a:effectRef>
          <a:fontRef idx="minor">
            <a:schemeClr val="tx1"/>
          </a:fontRef>
        </p:style>
      </p:cxnSp>
      <p:cxnSp>
        <p:nvCxnSpPr>
          <p:cNvPr id="246" name="直線接點 245">
            <a:extLst>
              <a:ext uri="{FF2B5EF4-FFF2-40B4-BE49-F238E27FC236}">
                <a16:creationId xmlns:a16="http://schemas.microsoft.com/office/drawing/2014/main" id="{8819B877-F0BC-D9A0-ABFA-CCC28D74646B}"/>
              </a:ext>
            </a:extLst>
          </p:cNvPr>
          <p:cNvCxnSpPr/>
          <p:nvPr/>
        </p:nvCxnSpPr>
        <p:spPr>
          <a:xfrm>
            <a:off x="5946050" y="6786066"/>
            <a:ext cx="0" cy="198000"/>
          </a:xfrm>
          <a:prstGeom prst="line">
            <a:avLst/>
          </a:prstGeom>
          <a:ln w="12700">
            <a:solidFill>
              <a:srgbClr val="262626"/>
            </a:solidFill>
          </a:ln>
        </p:spPr>
        <p:style>
          <a:lnRef idx="1">
            <a:schemeClr val="accent1"/>
          </a:lnRef>
          <a:fillRef idx="0">
            <a:schemeClr val="accent1"/>
          </a:fillRef>
          <a:effectRef idx="0">
            <a:schemeClr val="accent1"/>
          </a:effectRef>
          <a:fontRef idx="minor">
            <a:schemeClr val="tx1"/>
          </a:fontRef>
        </p:style>
      </p:cxnSp>
      <p:sp>
        <p:nvSpPr>
          <p:cNvPr id="253" name="文字方塊 252">
            <a:extLst>
              <a:ext uri="{FF2B5EF4-FFF2-40B4-BE49-F238E27FC236}">
                <a16:creationId xmlns:a16="http://schemas.microsoft.com/office/drawing/2014/main" id="{A280CFAD-2492-A518-C24F-05D5FAA09449}"/>
              </a:ext>
            </a:extLst>
          </p:cNvPr>
          <p:cNvSpPr txBox="1"/>
          <p:nvPr/>
        </p:nvSpPr>
        <p:spPr>
          <a:xfrm>
            <a:off x="4678815" y="10065667"/>
            <a:ext cx="2700733" cy="477054"/>
          </a:xfrm>
          <a:prstGeom prst="rect">
            <a:avLst/>
          </a:prstGeom>
          <a:noFill/>
        </p:spPr>
        <p:txBody>
          <a:bodyPr wrap="square" rtlCol="0">
            <a:spAutoFit/>
          </a:bodyPr>
          <a:lstStyle/>
          <a:p>
            <a:pPr algn="r">
              <a:spcAft>
                <a:spcPts val="600"/>
              </a:spcAft>
            </a:pPr>
            <a:r>
              <a:rPr lang="zh-TW" altLang="en-US" sz="1000" b="1" dirty="0">
                <a:solidFill>
                  <a:schemeClr val="tx1">
                    <a:lumMod val="65000"/>
                    <a:lumOff val="35000"/>
                  </a:schemeClr>
                </a:solidFill>
                <a:latin typeface="思源黑體 TW Bold" panose="020B0800000000000000" pitchFamily="34" charset="-120"/>
                <a:ea typeface="思源黑體 TW Bold" panose="020B0800000000000000" pitchFamily="34" charset="-120"/>
              </a:rPr>
              <a:t>資料來源</a:t>
            </a:r>
            <a:r>
              <a:rPr lang="zh-TW" altLang="en-US" sz="10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000" b="1" dirty="0">
                <a:solidFill>
                  <a:schemeClr val="tx1">
                    <a:lumMod val="65000"/>
                    <a:lumOff val="35000"/>
                  </a:schemeClr>
                </a:solidFill>
                <a:latin typeface="思源黑體 TW Bold" panose="020B0800000000000000" pitchFamily="34" charset="-120"/>
                <a:ea typeface="思源黑體 TW Bold" panose="020B0800000000000000" pitchFamily="34" charset="-120"/>
              </a:rPr>
              <a:t>內政部國土管理署 花蓮縣政府</a:t>
            </a:r>
            <a:endParaRPr lang="en-US" altLang="zh-TW" sz="1000" b="1"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algn="r"/>
            <a:r>
              <a:rPr lang="zh-TW" altLang="en-US" sz="1000" b="1" dirty="0">
                <a:solidFill>
                  <a:schemeClr val="tx1">
                    <a:lumMod val="65000"/>
                    <a:lumOff val="35000"/>
                  </a:schemeClr>
                </a:solidFill>
                <a:latin typeface="思源黑體 TW Bold" panose="020B0800000000000000" pitchFamily="34" charset="-120"/>
                <a:ea typeface="思源黑體 TW Bold" panose="020B0800000000000000" pitchFamily="34" charset="-120"/>
              </a:rPr>
              <a:t>前</a:t>
            </a:r>
            <a:r>
              <a:rPr lang="en-US" altLang="zh-TW" sz="1000" b="1" dirty="0">
                <a:solidFill>
                  <a:schemeClr val="tx1">
                    <a:lumMod val="65000"/>
                    <a:lumOff val="35000"/>
                  </a:schemeClr>
                </a:solidFill>
                <a:latin typeface="思源黑體 TW Bold" panose="020B0800000000000000" pitchFamily="34" charset="-120"/>
                <a:ea typeface="思源黑體 TW Bold" panose="020B0800000000000000" pitchFamily="34" charset="-120"/>
              </a:rPr>
              <a:t>921</a:t>
            </a:r>
            <a:r>
              <a:rPr lang="zh-TW" altLang="en-US" sz="1000" b="1" dirty="0">
                <a:solidFill>
                  <a:schemeClr val="tx1">
                    <a:lumMod val="65000"/>
                    <a:lumOff val="35000"/>
                  </a:schemeClr>
                </a:solidFill>
                <a:latin typeface="思源黑體 TW Bold" panose="020B0800000000000000" pitchFamily="34" charset="-120"/>
                <a:ea typeface="思源黑體 TW Bold" panose="020B0800000000000000" pitchFamily="34" charset="-120"/>
              </a:rPr>
              <a:t>基金會執行長  謝志誠 ／整理製圖</a:t>
            </a:r>
          </a:p>
        </p:txBody>
      </p:sp>
      <p:pic>
        <p:nvPicPr>
          <p:cNvPr id="3" name="圖形 2" descr="游標">
            <a:extLst>
              <a:ext uri="{FF2B5EF4-FFF2-40B4-BE49-F238E27FC236}">
                <a16:creationId xmlns:a16="http://schemas.microsoft.com/office/drawing/2014/main" id="{71E8DA0A-20DB-1E08-CFF8-873CCB1FFDF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2655496" y="3979126"/>
            <a:ext cx="400040" cy="400040"/>
          </a:xfrm>
          <a:prstGeom prst="rect">
            <a:avLst/>
          </a:prstGeom>
        </p:spPr>
      </p:pic>
      <p:pic>
        <p:nvPicPr>
          <p:cNvPr id="7" name="Picture 6">
            <a:extLst>
              <a:ext uri="{FF2B5EF4-FFF2-40B4-BE49-F238E27FC236}">
                <a16:creationId xmlns:a16="http://schemas.microsoft.com/office/drawing/2014/main" id="{F5298289-2AE6-CFD9-1530-C53251F400C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4292" y="335142"/>
            <a:ext cx="998069" cy="1050324"/>
          </a:xfrm>
          <a:prstGeom prst="rect">
            <a:avLst/>
          </a:prstGeom>
          <a:noFill/>
          <a:extLst>
            <a:ext uri="{909E8E84-426E-40DD-AFC4-6F175D3DCCD1}">
              <a14:hiddenFill xmlns:a14="http://schemas.microsoft.com/office/drawing/2010/main">
                <a:solidFill>
                  <a:srgbClr val="FFFFFF"/>
                </a:solidFill>
              </a14:hiddenFill>
            </a:ext>
          </a:extLst>
        </p:spPr>
      </p:pic>
      <p:sp>
        <p:nvSpPr>
          <p:cNvPr id="15" name="星形: 十六角 14">
            <a:extLst>
              <a:ext uri="{FF2B5EF4-FFF2-40B4-BE49-F238E27FC236}">
                <a16:creationId xmlns:a16="http://schemas.microsoft.com/office/drawing/2014/main" id="{02F7152D-AD81-9DB2-CA84-0C825CD75B3E}"/>
              </a:ext>
            </a:extLst>
          </p:cNvPr>
          <p:cNvSpPr/>
          <p:nvPr/>
        </p:nvSpPr>
        <p:spPr>
          <a:xfrm>
            <a:off x="1655133" y="9026033"/>
            <a:ext cx="1312568" cy="614907"/>
          </a:xfrm>
          <a:prstGeom prst="star1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1200" b="1">
                <a:latin typeface="微軟正黑體" panose="020B0604030504040204" pitchFamily="34" charset="-120"/>
                <a:ea typeface="微軟正黑體" panose="020B0604030504040204" pitchFamily="34" charset="-120"/>
              </a:rPr>
              <a:t>二選一</a:t>
            </a:r>
            <a:endParaRPr lang="zh-TW" altLang="en-US" sz="1200" b="1" dirty="0">
              <a:latin typeface="微軟正黑體" panose="020B0604030504040204" pitchFamily="34" charset="-120"/>
              <a:ea typeface="微軟正黑體" panose="020B0604030504040204" pitchFamily="34" charset="-120"/>
            </a:endParaRPr>
          </a:p>
        </p:txBody>
      </p:sp>
      <p:pic>
        <p:nvPicPr>
          <p:cNvPr id="1026" name="Picture 2" descr="內政部">
            <a:extLst>
              <a:ext uri="{FF2B5EF4-FFF2-40B4-BE49-F238E27FC236}">
                <a16:creationId xmlns:a16="http://schemas.microsoft.com/office/drawing/2014/main" id="{7CEF37AC-F008-4210-9CF6-0AAF351386F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24307" y="9857086"/>
            <a:ext cx="707558" cy="665936"/>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4" descr="花蓮縣政府全球資訊網-縣徽">
            <a:extLst>
              <a:ext uri="{FF2B5EF4-FFF2-40B4-BE49-F238E27FC236}">
                <a16:creationId xmlns:a16="http://schemas.microsoft.com/office/drawing/2014/main" id="{F7B40CB8-CCF1-D05F-ECE6-903FC77B7776}"/>
              </a:ext>
            </a:extLst>
          </p:cNvPr>
          <p:cNvSpPr>
            <a:spLocks noChangeAspect="1" noChangeArrowheads="1"/>
          </p:cNvSpPr>
          <p:nvPr/>
        </p:nvSpPr>
        <p:spPr bwMode="auto">
          <a:xfrm>
            <a:off x="3627438" y="504869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pic>
        <p:nvPicPr>
          <p:cNvPr id="11" name="圖片 10">
            <a:extLst>
              <a:ext uri="{FF2B5EF4-FFF2-40B4-BE49-F238E27FC236}">
                <a16:creationId xmlns:a16="http://schemas.microsoft.com/office/drawing/2014/main" id="{A92F37DC-B2C3-6275-2C0E-CCEF20BD08CF}"/>
              </a:ext>
            </a:extLst>
          </p:cNvPr>
          <p:cNvPicPr>
            <a:picLocks noChangeAspect="1"/>
          </p:cNvPicPr>
          <p:nvPr/>
        </p:nvPicPr>
        <p:blipFill>
          <a:blip r:embed="rId9"/>
          <a:stretch>
            <a:fillRect/>
          </a:stretch>
        </p:blipFill>
        <p:spPr>
          <a:xfrm>
            <a:off x="4296983" y="9857086"/>
            <a:ext cx="626091" cy="720000"/>
          </a:xfrm>
          <a:prstGeom prst="rect">
            <a:avLst/>
          </a:prstGeom>
        </p:spPr>
      </p:pic>
      <p:pic>
        <p:nvPicPr>
          <p:cNvPr id="28677" name="Picture 4">
            <a:extLst>
              <a:ext uri="{FF2B5EF4-FFF2-40B4-BE49-F238E27FC236}">
                <a16:creationId xmlns:a16="http://schemas.microsoft.com/office/drawing/2014/main" id="{010493DD-E6CC-2401-8AF2-1EACEF412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08200" y="256152"/>
            <a:ext cx="971348" cy="1208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直線單箭頭接點 17">
            <a:extLst>
              <a:ext uri="{FF2B5EF4-FFF2-40B4-BE49-F238E27FC236}">
                <a16:creationId xmlns:a16="http://schemas.microsoft.com/office/drawing/2014/main" id="{289618BE-F2D6-F05F-2066-C2FD467C53DC}"/>
              </a:ext>
            </a:extLst>
          </p:cNvPr>
          <p:cNvCxnSpPr>
            <a:cxnSpLocks/>
            <a:stCxn id="48" idx="2"/>
          </p:cNvCxnSpPr>
          <p:nvPr/>
        </p:nvCxnSpPr>
        <p:spPr>
          <a:xfrm>
            <a:off x="3696510" y="5760601"/>
            <a:ext cx="0" cy="3111946"/>
          </a:xfrm>
          <a:prstGeom prst="straightConnector1">
            <a:avLst/>
          </a:prstGeom>
          <a:ln w="12700">
            <a:solidFill>
              <a:srgbClr val="0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8" name="圖片 7">
            <a:extLst>
              <a:ext uri="{FF2B5EF4-FFF2-40B4-BE49-F238E27FC236}">
                <a16:creationId xmlns:a16="http://schemas.microsoft.com/office/drawing/2014/main" id="{5F27A255-ABEB-4B3C-44DE-D5B55D1A855B}"/>
              </a:ext>
            </a:extLst>
          </p:cNvPr>
          <p:cNvPicPr>
            <a:picLocks noChangeAspect="1"/>
          </p:cNvPicPr>
          <p:nvPr/>
        </p:nvPicPr>
        <p:blipFill>
          <a:blip r:embed="rId11"/>
          <a:stretch>
            <a:fillRect/>
          </a:stretch>
        </p:blipFill>
        <p:spPr>
          <a:xfrm>
            <a:off x="3496425" y="8956692"/>
            <a:ext cx="1255520" cy="842786"/>
          </a:xfrm>
          <a:prstGeom prst="rect">
            <a:avLst/>
          </a:prstGeom>
          <a:ln>
            <a:solidFill>
              <a:srgbClr val="00B0F0"/>
            </a:solidFill>
          </a:ln>
        </p:spPr>
      </p:pic>
      <p:cxnSp>
        <p:nvCxnSpPr>
          <p:cNvPr id="13" name="直線單箭頭接點 12">
            <a:extLst>
              <a:ext uri="{FF2B5EF4-FFF2-40B4-BE49-F238E27FC236}">
                <a16:creationId xmlns:a16="http://schemas.microsoft.com/office/drawing/2014/main" id="{5B32A316-B213-D950-58D9-A15C939FBA88}"/>
              </a:ext>
            </a:extLst>
          </p:cNvPr>
          <p:cNvCxnSpPr>
            <a:cxnSpLocks/>
          </p:cNvCxnSpPr>
          <p:nvPr/>
        </p:nvCxnSpPr>
        <p:spPr>
          <a:xfrm flipV="1">
            <a:off x="4103873" y="5741950"/>
            <a:ext cx="0" cy="3204000"/>
          </a:xfrm>
          <a:prstGeom prst="straightConnector1">
            <a:avLst/>
          </a:prstGeom>
          <a:ln w="190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接點: 肘形 22">
            <a:extLst>
              <a:ext uri="{FF2B5EF4-FFF2-40B4-BE49-F238E27FC236}">
                <a16:creationId xmlns:a16="http://schemas.microsoft.com/office/drawing/2014/main" id="{C54EB2AC-8FCF-82BC-7935-614EE8282F4A}"/>
              </a:ext>
            </a:extLst>
          </p:cNvPr>
          <p:cNvCxnSpPr>
            <a:cxnSpLocks/>
          </p:cNvCxnSpPr>
          <p:nvPr/>
        </p:nvCxnSpPr>
        <p:spPr>
          <a:xfrm rot="5400000" flipH="1" flipV="1">
            <a:off x="2575216" y="2267274"/>
            <a:ext cx="12700" cy="1896090"/>
          </a:xfrm>
          <a:prstGeom prst="bentConnector3">
            <a:avLst>
              <a:gd name="adj1" fmla="val 1800000"/>
            </a:avLst>
          </a:prstGeom>
          <a:ln w="952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6" name="直線接點 25">
            <a:extLst>
              <a:ext uri="{FF2B5EF4-FFF2-40B4-BE49-F238E27FC236}">
                <a16:creationId xmlns:a16="http://schemas.microsoft.com/office/drawing/2014/main" id="{BB0F1E89-3A9E-4981-A5D0-3D3922FD7B13}"/>
              </a:ext>
            </a:extLst>
          </p:cNvPr>
          <p:cNvCxnSpPr>
            <a:cxnSpLocks/>
          </p:cNvCxnSpPr>
          <p:nvPr/>
        </p:nvCxnSpPr>
        <p:spPr>
          <a:xfrm>
            <a:off x="2627709" y="2861646"/>
            <a:ext cx="0" cy="14400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 name="接點: 肘形 9">
            <a:extLst>
              <a:ext uri="{FF2B5EF4-FFF2-40B4-BE49-F238E27FC236}">
                <a16:creationId xmlns:a16="http://schemas.microsoft.com/office/drawing/2014/main" id="{4E1FC2DB-BB1A-58D3-973D-1FF8DD62F277}"/>
              </a:ext>
            </a:extLst>
          </p:cNvPr>
          <p:cNvCxnSpPr>
            <a:stCxn id="65" idx="0"/>
            <a:endCxn id="66" idx="0"/>
          </p:cNvCxnSpPr>
          <p:nvPr/>
        </p:nvCxnSpPr>
        <p:spPr>
          <a:xfrm rot="16200000" flipH="1">
            <a:off x="1613788" y="5063834"/>
            <a:ext cx="83625" cy="1656040"/>
          </a:xfrm>
          <a:prstGeom prst="bentConnector3">
            <a:avLst>
              <a:gd name="adj1" fmla="val -273363"/>
            </a:avLst>
          </a:prstGeom>
        </p:spPr>
        <p:style>
          <a:lnRef idx="1">
            <a:schemeClr val="accent1"/>
          </a:lnRef>
          <a:fillRef idx="0">
            <a:schemeClr val="accent1"/>
          </a:fillRef>
          <a:effectRef idx="0">
            <a:schemeClr val="accent1"/>
          </a:effectRef>
          <a:fontRef idx="minor">
            <a:schemeClr val="tx1"/>
          </a:fontRef>
        </p:style>
      </p:cxnSp>
      <p:pic>
        <p:nvPicPr>
          <p:cNvPr id="16" name="圖片 15">
            <a:extLst>
              <a:ext uri="{FF2B5EF4-FFF2-40B4-BE49-F238E27FC236}">
                <a16:creationId xmlns:a16="http://schemas.microsoft.com/office/drawing/2014/main" id="{5CECA9CB-1DBD-9B7D-86F1-8BEB0819D7A0}"/>
              </a:ext>
            </a:extLst>
          </p:cNvPr>
          <p:cNvPicPr>
            <a:picLocks noChangeAspect="1"/>
          </p:cNvPicPr>
          <p:nvPr/>
        </p:nvPicPr>
        <p:blipFill>
          <a:blip r:embed="rId12"/>
          <a:stretch>
            <a:fillRect/>
          </a:stretch>
        </p:blipFill>
        <p:spPr>
          <a:xfrm>
            <a:off x="2085897" y="8000770"/>
            <a:ext cx="1161200" cy="696142"/>
          </a:xfrm>
          <a:prstGeom prst="rect">
            <a:avLst/>
          </a:prstGeom>
          <a:ln>
            <a:solidFill>
              <a:schemeClr val="accent2"/>
            </a:solidFill>
          </a:ln>
        </p:spPr>
      </p:pic>
      <p:cxnSp>
        <p:nvCxnSpPr>
          <p:cNvPr id="31" name="接點: 肘形 30">
            <a:extLst>
              <a:ext uri="{FF2B5EF4-FFF2-40B4-BE49-F238E27FC236}">
                <a16:creationId xmlns:a16="http://schemas.microsoft.com/office/drawing/2014/main" id="{89123358-934A-B216-AE7D-E5E05A9F24F5}"/>
              </a:ext>
            </a:extLst>
          </p:cNvPr>
          <p:cNvCxnSpPr>
            <a:stCxn id="74" idx="3"/>
            <a:endCxn id="84" idx="3"/>
          </p:cNvCxnSpPr>
          <p:nvPr/>
        </p:nvCxnSpPr>
        <p:spPr>
          <a:xfrm flipH="1">
            <a:off x="3073521" y="7614289"/>
            <a:ext cx="70623" cy="2484185"/>
          </a:xfrm>
          <a:prstGeom prst="bentConnector3">
            <a:avLst>
              <a:gd name="adj1" fmla="val -323691"/>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5" name="直線接點 44">
            <a:extLst>
              <a:ext uri="{FF2B5EF4-FFF2-40B4-BE49-F238E27FC236}">
                <a16:creationId xmlns:a16="http://schemas.microsoft.com/office/drawing/2014/main" id="{F60E73B5-9290-E6F1-A5C6-C079676879CE}"/>
              </a:ext>
            </a:extLst>
          </p:cNvPr>
          <p:cNvCxnSpPr/>
          <p:nvPr/>
        </p:nvCxnSpPr>
        <p:spPr>
          <a:xfrm>
            <a:off x="2051665" y="7110102"/>
            <a:ext cx="180000" cy="0"/>
          </a:xfrm>
          <a:prstGeom prst="line">
            <a:avLst/>
          </a:prstGeom>
          <a:ln w="19050">
            <a:solidFill>
              <a:schemeClr val="accent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接點: 肘形 54">
            <a:extLst>
              <a:ext uri="{FF2B5EF4-FFF2-40B4-BE49-F238E27FC236}">
                <a16:creationId xmlns:a16="http://schemas.microsoft.com/office/drawing/2014/main" id="{AE5C3D2B-04D0-5294-B547-68A93186C457}"/>
              </a:ext>
            </a:extLst>
          </p:cNvPr>
          <p:cNvCxnSpPr>
            <a:cxnSpLocks/>
          </p:cNvCxnSpPr>
          <p:nvPr/>
        </p:nvCxnSpPr>
        <p:spPr>
          <a:xfrm rot="16200000" flipV="1">
            <a:off x="2018965" y="7320018"/>
            <a:ext cx="890668" cy="470836"/>
          </a:xfrm>
          <a:prstGeom prst="bentConnector3">
            <a:avLst>
              <a:gd name="adj1" fmla="val 25596"/>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503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55EC3D-F776-6C39-361A-29250EE3AB56}"/>
            </a:ext>
          </a:extLst>
        </p:cNvPr>
        <p:cNvGrpSpPr/>
        <p:nvPr/>
      </p:nvGrpSpPr>
      <p:grpSpPr>
        <a:xfrm>
          <a:off x="0" y="0"/>
          <a:ext cx="0" cy="0"/>
          <a:chOff x="0" y="0"/>
          <a:chExt cx="0" cy="0"/>
        </a:xfrm>
      </p:grpSpPr>
      <p:sp>
        <p:nvSpPr>
          <p:cNvPr id="4" name="直角三角形 3">
            <a:extLst>
              <a:ext uri="{FF2B5EF4-FFF2-40B4-BE49-F238E27FC236}">
                <a16:creationId xmlns:a16="http://schemas.microsoft.com/office/drawing/2014/main" id="{8DF43557-4A08-13E8-AA54-8E507F474AF0}"/>
              </a:ext>
            </a:extLst>
          </p:cNvPr>
          <p:cNvSpPr/>
          <p:nvPr/>
        </p:nvSpPr>
        <p:spPr>
          <a:xfrm flipV="1">
            <a:off x="10269" y="15540"/>
            <a:ext cx="2160000" cy="2160000"/>
          </a:xfrm>
          <a:prstGeom prst="rtTriangle">
            <a:avLst/>
          </a:prstGeom>
          <a:gradFill flip="none" rotWithShape="1">
            <a:gsLst>
              <a:gs pos="0">
                <a:srgbClr val="33CCCC">
                  <a:tint val="66000"/>
                  <a:satMod val="160000"/>
                </a:srgbClr>
              </a:gs>
              <a:gs pos="50000">
                <a:srgbClr val="33CCCC">
                  <a:tint val="44500"/>
                  <a:satMod val="160000"/>
                </a:srgbClr>
              </a:gs>
              <a:gs pos="100000">
                <a:srgbClr val="33CCCC">
                  <a:tint val="23500"/>
                  <a:satMod val="160000"/>
                </a:srgb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sz="2147">
              <a:solidFill>
                <a:srgbClr val="33CCCC"/>
              </a:solidFill>
            </a:endParaRPr>
          </a:p>
        </p:txBody>
      </p:sp>
      <p:sp>
        <p:nvSpPr>
          <p:cNvPr id="5" name="直角三角形 4">
            <a:extLst>
              <a:ext uri="{FF2B5EF4-FFF2-40B4-BE49-F238E27FC236}">
                <a16:creationId xmlns:a16="http://schemas.microsoft.com/office/drawing/2014/main" id="{E23BE1D7-9F41-8A31-A3D3-B06A51CE425E}"/>
              </a:ext>
            </a:extLst>
          </p:cNvPr>
          <p:cNvSpPr/>
          <p:nvPr/>
        </p:nvSpPr>
        <p:spPr>
          <a:xfrm flipH="1" flipV="1">
            <a:off x="5389407" y="15540"/>
            <a:ext cx="2160000" cy="2160000"/>
          </a:xfrm>
          <a:prstGeom prst="rtTriangle">
            <a:avLst/>
          </a:prstGeom>
          <a:gradFill flip="none" rotWithShape="1">
            <a:gsLst>
              <a:gs pos="0">
                <a:srgbClr val="33CCCC">
                  <a:tint val="66000"/>
                  <a:satMod val="160000"/>
                </a:srgbClr>
              </a:gs>
              <a:gs pos="50000">
                <a:srgbClr val="33CCCC">
                  <a:tint val="44500"/>
                  <a:satMod val="160000"/>
                </a:srgbClr>
              </a:gs>
              <a:gs pos="100000">
                <a:srgbClr val="33CCCC">
                  <a:tint val="23500"/>
                  <a:satMod val="160000"/>
                </a:srgb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sz="2147">
              <a:solidFill>
                <a:srgbClr val="33CCCC"/>
              </a:solidFill>
            </a:endParaRPr>
          </a:p>
        </p:txBody>
      </p:sp>
      <p:sp>
        <p:nvSpPr>
          <p:cNvPr id="6" name="文字方塊 5">
            <a:extLst>
              <a:ext uri="{FF2B5EF4-FFF2-40B4-BE49-F238E27FC236}">
                <a16:creationId xmlns:a16="http://schemas.microsoft.com/office/drawing/2014/main" id="{C2E2B3C8-A3D2-D0D8-5CEE-4C16AE6C1B0B}"/>
              </a:ext>
            </a:extLst>
          </p:cNvPr>
          <p:cNvSpPr txBox="1"/>
          <p:nvPr/>
        </p:nvSpPr>
        <p:spPr>
          <a:xfrm>
            <a:off x="686682" y="737394"/>
            <a:ext cx="6186309" cy="1261884"/>
          </a:xfrm>
          <a:prstGeom prst="rect">
            <a:avLst/>
          </a:prstGeom>
          <a:noFill/>
        </p:spPr>
        <p:txBody>
          <a:bodyPr wrap="none" rtlCol="0">
            <a:spAutoFit/>
          </a:bodyPr>
          <a:lstStyle/>
          <a:p>
            <a:pPr algn="ctr"/>
            <a:r>
              <a:rPr lang="en-US" altLang="zh-TW" sz="4000" b="1" dirty="0">
                <a:solidFill>
                  <a:srgbClr val="002060"/>
                </a:solidFill>
                <a:latin typeface="思源黑體 TW Bold" panose="020B0800000000000000" pitchFamily="34" charset="-120"/>
                <a:ea typeface="思源黑體 TW Bold" panose="020B0800000000000000" pitchFamily="34" charset="-120"/>
              </a:rPr>
              <a:t>0403</a:t>
            </a:r>
            <a:r>
              <a:rPr lang="zh-TW" altLang="en-US" sz="4000" b="1" dirty="0">
                <a:solidFill>
                  <a:srgbClr val="002060"/>
                </a:solidFill>
                <a:latin typeface="思源黑體 TW Bold" panose="020B0800000000000000" pitchFamily="34" charset="-120"/>
                <a:ea typeface="思源黑體 TW Bold" panose="020B0800000000000000" pitchFamily="34" charset="-120"/>
              </a:rPr>
              <a:t>花蓮震災復原</a:t>
            </a:r>
            <a:endParaRPr lang="en-US" altLang="zh-TW" sz="4000" b="1" dirty="0">
              <a:solidFill>
                <a:srgbClr val="002060"/>
              </a:solidFill>
              <a:latin typeface="思源黑體 TW Bold" panose="020B0800000000000000" pitchFamily="34" charset="-120"/>
              <a:ea typeface="思源黑體 TW Bold" panose="020B0800000000000000" pitchFamily="34" charset="-120"/>
            </a:endParaRPr>
          </a:p>
          <a:p>
            <a:pPr algn="ctr"/>
            <a:r>
              <a:rPr lang="zh-TW" altLang="en-US" sz="3600" b="1" dirty="0">
                <a:solidFill>
                  <a:srgbClr val="33CCCC"/>
                </a:solidFill>
                <a:latin typeface="思源黑體 TW Bold" panose="020B0800000000000000" pitchFamily="34" charset="-120"/>
                <a:ea typeface="思源黑體 TW Bold" panose="020B0800000000000000" pitchFamily="34" charset="-120"/>
              </a:rPr>
              <a:t>自用住宅重建補助方案彙總表</a:t>
            </a:r>
            <a:endParaRPr lang="zh-TW" altLang="en-US" sz="3600" b="1" dirty="0">
              <a:solidFill>
                <a:srgbClr val="002060"/>
              </a:solidFill>
              <a:latin typeface="思源黑體 TW Bold" panose="020B0800000000000000" pitchFamily="34" charset="-120"/>
              <a:ea typeface="思源黑體 TW Bold" panose="020B0800000000000000" pitchFamily="34" charset="-120"/>
            </a:endParaRPr>
          </a:p>
        </p:txBody>
      </p:sp>
      <p:pic>
        <p:nvPicPr>
          <p:cNvPr id="2" name="Picture 7">
            <a:extLst>
              <a:ext uri="{FF2B5EF4-FFF2-40B4-BE49-F238E27FC236}">
                <a16:creationId xmlns:a16="http://schemas.microsoft.com/office/drawing/2014/main" id="{F90272C7-E4DB-377B-8C23-AF5F59C7F7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357" y="474706"/>
            <a:ext cx="839858" cy="732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a:extLst>
              <a:ext uri="{FF2B5EF4-FFF2-40B4-BE49-F238E27FC236}">
                <a16:creationId xmlns:a16="http://schemas.microsoft.com/office/drawing/2014/main" id="{88EA375F-8BDD-955A-3C44-B32CD551AE8B}"/>
              </a:ext>
            </a:extLst>
          </p:cNvPr>
          <p:cNvSpPr/>
          <p:nvPr/>
        </p:nvSpPr>
        <p:spPr>
          <a:xfrm>
            <a:off x="179573" y="2069542"/>
            <a:ext cx="1224000" cy="540000"/>
          </a:xfrm>
          <a:prstGeom prst="rect">
            <a:avLst/>
          </a:prstGeom>
          <a:solidFill>
            <a:schemeClr val="accent2"/>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2147" b="1" dirty="0">
                <a:solidFill>
                  <a:schemeClr val="bg1"/>
                </a:solidFill>
                <a:latin typeface="思源黑體 TW Bold" panose="020B0800000000000000" pitchFamily="34" charset="-120"/>
                <a:ea typeface="思源黑體 TW Bold" panose="020B0800000000000000" pitchFamily="34" charset="-120"/>
              </a:rPr>
              <a:t>項 目</a:t>
            </a:r>
          </a:p>
        </p:txBody>
      </p:sp>
      <p:sp>
        <p:nvSpPr>
          <p:cNvPr id="14" name="矩形 13">
            <a:extLst>
              <a:ext uri="{FF2B5EF4-FFF2-40B4-BE49-F238E27FC236}">
                <a16:creationId xmlns:a16="http://schemas.microsoft.com/office/drawing/2014/main" id="{BFF419BD-EDEF-A693-25A7-82BA3EC5F4A6}"/>
              </a:ext>
            </a:extLst>
          </p:cNvPr>
          <p:cNvSpPr/>
          <p:nvPr/>
        </p:nvSpPr>
        <p:spPr>
          <a:xfrm>
            <a:off x="1476093" y="2069542"/>
            <a:ext cx="4572000" cy="54000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2147" b="1" dirty="0">
                <a:solidFill>
                  <a:schemeClr val="bg1"/>
                </a:solidFill>
                <a:latin typeface="思源黑體 TW Bold" panose="020B0800000000000000" pitchFamily="34" charset="-120"/>
                <a:ea typeface="思源黑體 TW Bold" panose="020B0800000000000000" pitchFamily="34" charset="-120"/>
              </a:rPr>
              <a:t>申請條件</a:t>
            </a:r>
            <a:r>
              <a:rPr lang="en-US" altLang="zh-TW" sz="2147" b="1" dirty="0">
                <a:solidFill>
                  <a:schemeClr val="bg1"/>
                </a:solidFill>
                <a:latin typeface="思源黑體 TW Bold" panose="020B0800000000000000" pitchFamily="34" charset="-120"/>
                <a:ea typeface="思源黑體 TW Bold" panose="020B0800000000000000" pitchFamily="34" charset="-120"/>
              </a:rPr>
              <a:t>&amp;</a:t>
            </a:r>
            <a:r>
              <a:rPr lang="zh-TW" altLang="en-US" sz="2147" b="1" dirty="0">
                <a:solidFill>
                  <a:schemeClr val="bg1"/>
                </a:solidFill>
                <a:latin typeface="思源黑體 TW Bold" panose="020B0800000000000000" pitchFamily="34" charset="-120"/>
                <a:ea typeface="思源黑體 TW Bold" panose="020B0800000000000000" pitchFamily="34" charset="-120"/>
              </a:rPr>
              <a:t>補助標準</a:t>
            </a:r>
          </a:p>
        </p:txBody>
      </p:sp>
      <p:sp>
        <p:nvSpPr>
          <p:cNvPr id="13" name="矩形 12">
            <a:extLst>
              <a:ext uri="{FF2B5EF4-FFF2-40B4-BE49-F238E27FC236}">
                <a16:creationId xmlns:a16="http://schemas.microsoft.com/office/drawing/2014/main" id="{EBEA6FFC-5D1B-40DA-9EED-C231F50190BF}"/>
              </a:ext>
            </a:extLst>
          </p:cNvPr>
          <p:cNvSpPr/>
          <p:nvPr/>
        </p:nvSpPr>
        <p:spPr>
          <a:xfrm>
            <a:off x="6120097" y="2069542"/>
            <a:ext cx="1296000" cy="540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TW" altLang="en-US" sz="2147" b="1" dirty="0">
                <a:solidFill>
                  <a:schemeClr val="bg1"/>
                </a:solidFill>
                <a:latin typeface="思源黑體 TW Bold" panose="020B0800000000000000" pitchFamily="34" charset="-120"/>
                <a:ea typeface="思源黑體 TW Bold" panose="020B0800000000000000" pitchFamily="34" charset="-120"/>
              </a:rPr>
              <a:t>備 註</a:t>
            </a:r>
          </a:p>
        </p:txBody>
      </p:sp>
      <p:graphicFrame>
        <p:nvGraphicFramePr>
          <p:cNvPr id="18" name="表格 17">
            <a:extLst>
              <a:ext uri="{FF2B5EF4-FFF2-40B4-BE49-F238E27FC236}">
                <a16:creationId xmlns:a16="http://schemas.microsoft.com/office/drawing/2014/main" id="{3EEF564C-FA45-B718-45E8-1A000F74DD48}"/>
              </a:ext>
            </a:extLst>
          </p:cNvPr>
          <p:cNvGraphicFramePr>
            <a:graphicFrameLocks noGrp="1"/>
          </p:cNvGraphicFramePr>
          <p:nvPr>
            <p:extLst>
              <p:ext uri="{D42A27DB-BD31-4B8C-83A1-F6EECF244321}">
                <p14:modId xmlns:p14="http://schemas.microsoft.com/office/powerpoint/2010/main" val="3528892247"/>
              </p:ext>
            </p:extLst>
          </p:nvPr>
        </p:nvGraphicFramePr>
        <p:xfrm>
          <a:off x="1511585" y="2681610"/>
          <a:ext cx="4500000" cy="7347424"/>
        </p:xfrm>
        <a:graphic>
          <a:graphicData uri="http://schemas.openxmlformats.org/drawingml/2006/table">
            <a:tbl>
              <a:tblPr firstRow="1" bandRow="1">
                <a:tableStyleId>{5C22544A-7EE6-4342-B048-85BDC9FD1C3A}</a:tableStyleId>
              </a:tblPr>
              <a:tblGrid>
                <a:gridCol w="4500000">
                  <a:extLst>
                    <a:ext uri="{9D8B030D-6E8A-4147-A177-3AD203B41FA5}">
                      <a16:colId xmlns:a16="http://schemas.microsoft.com/office/drawing/2014/main" val="4072004399"/>
                    </a:ext>
                  </a:extLst>
                </a:gridCol>
              </a:tblGrid>
              <a:tr h="1980000">
                <a:tc>
                  <a:txBody>
                    <a:bodyPr/>
                    <a:lstStyle/>
                    <a:p>
                      <a:pPr>
                        <a:lnSpc>
                          <a:spcPts val="1000"/>
                        </a:lnSpc>
                      </a:pPr>
                      <a:r>
                        <a:rPr lang="en-US" altLang="zh-TW" sz="800" b="1"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0403</a:t>
                      </a:r>
                      <a:r>
                        <a:rPr lang="zh-TW" altLang="zh-TW" sz="800" b="1"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震災張貼紅</a:t>
                      </a:r>
                      <a:r>
                        <a:rPr lang="zh-TW" altLang="en-US" sz="800" b="1"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單強制</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拆除的自用住宅</a:t>
                      </a:r>
                      <a:r>
                        <a:rPr lang="zh-TW" altLang="en-US" sz="800" b="1"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，採都市更新條例或危老重建條例</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辦理重建者。</a:t>
                      </a: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just" defTabSz="817978" rtl="0" eaLnBrk="1" latinLnBrk="0" hangingPunct="1">
                        <a:lnSpc>
                          <a:spcPts val="1000"/>
                        </a:lnSpc>
                        <a:buClr>
                          <a:srgbClr val="59C0D8"/>
                        </a:buClr>
                        <a:buFont typeface="Wingdings" panose="05000000000000000000" pitchFamily="2" charset="2"/>
                        <a:buChar char="u"/>
                        <a:defRPr/>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補助重建單價每坪最高</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12</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萬元，至多補助</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30</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坪，每戶補助上限為</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360</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萬元。補助經費按</a:t>
                      </a:r>
                      <a:r>
                        <a:rPr lang="zh-TW" altLang="en-US" sz="800" b="1" u="sng"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r>
                        <a:rPr lang="zh-TW" altLang="en-US" sz="800" b="1" u="sng"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花蓮縣興辦公共工程用地拆遷物拆遷補償救濟自治條例」</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規定的重建單價</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建築物所有權登記面積（坪）</a:t>
                      </a:r>
                      <a:r>
                        <a:rPr lang="zh-TW" altLang="en-US" sz="800" b="1"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endParaRPr lang="en-US" altLang="zh-TW" sz="800" b="1"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endParaRPr>
                    </a:p>
                    <a:p>
                      <a:pPr marL="171450" indent="-171450" algn="just" defTabSz="817978" rtl="0" eaLnBrk="1" latinLnBrk="0" hangingPunct="1">
                        <a:lnSpc>
                          <a:spcPts val="1000"/>
                        </a:lnSpc>
                        <a:buClr>
                          <a:srgbClr val="59C0D8"/>
                        </a:buClr>
                        <a:buFont typeface="Wingdings" panose="05000000000000000000" pitchFamily="2" charset="2"/>
                        <a:buChar char="u"/>
                        <a:defRPr/>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個別建築物所有權人以補助</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1</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門牌戶為原則</a:t>
                      </a:r>
                      <a:r>
                        <a:rPr lang="zh-TW" altLang="en-US" sz="800" b="1"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同一建物所有權人持有多戶、且屬家族居住者，得視為一戶獨立產權，於補助上限</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30</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坪、</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360</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萬額度內予以從寬認定。 非自用住宅，民宿、出租住宅、飯店、商場及餐廳等商業及工廠不予補助。</a:t>
                      </a: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just" defTabSz="817978" rtl="0" eaLnBrk="1" latinLnBrk="0" hangingPunct="1">
                        <a:lnSpc>
                          <a:spcPts val="1000"/>
                        </a:lnSpc>
                        <a:buClr>
                          <a:srgbClr val="59C0D8"/>
                        </a:buClr>
                        <a:buFont typeface="Wingdings" panose="05000000000000000000" pitchFamily="2" charset="2"/>
                        <a:buChar char="u"/>
                        <a:defRPr/>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補助款採分期撥付</a:t>
                      </a:r>
                      <a:r>
                        <a:rPr lang="zh-TW" altLang="en-US" sz="800" b="1"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第一期款於個案領得建造執照並申報開工時，撥付補助金額</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60%</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；最後一期於領得使用執照時。 </a:t>
                      </a: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l" eaLnBrk="0" hangingPunct="0">
                        <a:buClr>
                          <a:srgbClr val="00B0F0"/>
                        </a:buClr>
                        <a:buFont typeface="Wingdings" panose="05000000000000000000" pitchFamily="2" charset="2"/>
                        <a:buChar char="u"/>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相關補助：</a:t>
                      </a:r>
                      <a:r>
                        <a:rPr lang="zh-TW"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補助都市更新會辦理重建規劃費用：最高</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補助</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800</a:t>
                      </a:r>
                      <a:r>
                        <a:rPr lang="zh-TW"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萬元（都市更新事業計畫最高</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 500</a:t>
                      </a:r>
                      <a:r>
                        <a:rPr lang="zh-TW"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萬元、權利變換計畫最高</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300</a:t>
                      </a:r>
                      <a:r>
                        <a:rPr lang="zh-TW"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萬元）</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。危老重建計畫補助</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5.5</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萬元。於重建計畫核准或擬訂都市更新權利變換計畫公開展覽後，由危老重建的起造人或都市更新事業實施者列冊，檢同有關證明文件，向花蓮縣政府提出申請；經花蓮縣政府審查核准後，撥付款項予重建專戶。 </a:t>
                      </a:r>
                    </a:p>
                    <a:p>
                      <a:pPr marL="171450" marR="0" lvl="0" indent="-171450" algn="just" defTabSz="817978" rtl="0" eaLnBrk="1" fontAlgn="auto" latinLnBrk="0" hangingPunct="1">
                        <a:lnSpc>
                          <a:spcPts val="1000"/>
                        </a:lnSpc>
                        <a:spcBef>
                          <a:spcPts val="0"/>
                        </a:spcBef>
                        <a:spcAft>
                          <a:spcPts val="0"/>
                        </a:spcAft>
                        <a:buClr>
                          <a:srgbClr val="59C0D8"/>
                        </a:buClr>
                        <a:buSzTx/>
                        <a:buFont typeface="Wingdings" panose="05000000000000000000" pitchFamily="2" charset="2"/>
                        <a:buChar char="u"/>
                        <a:tabLst/>
                        <a:defRPr/>
                      </a:pPr>
                      <a:r>
                        <a:rPr lang="zh-TW" altLang="en-US" sz="800" dirty="0">
                          <a:solidFill>
                            <a:schemeClr val="tx1"/>
                          </a:solidFill>
                          <a:latin typeface="思源黑體 TW Bold" panose="020B0800000000000000" pitchFamily="34" charset="-120"/>
                          <a:ea typeface="思源黑體 TW Bold" panose="020B0800000000000000" pitchFamily="34" charset="-120"/>
                        </a:rPr>
                        <a:t>補助款來源</a:t>
                      </a:r>
                      <a:r>
                        <a:rPr lang="zh-TW" altLang="en-US" sz="800" dirty="0">
                          <a:solidFill>
                            <a:schemeClr val="tx1"/>
                          </a:solidFill>
                          <a:latin typeface="微軟正黑體" panose="020B0604030504040204" pitchFamily="34" charset="-120"/>
                          <a:ea typeface="微軟正黑體" panose="020B0604030504040204" pitchFamily="34" charset="-120"/>
                        </a:rPr>
                        <a:t>：</a:t>
                      </a:r>
                      <a:r>
                        <a:rPr lang="zh-TW" altLang="en-US" sz="800" b="0" i="0" u="none" strike="noStrike" baseline="0" dirty="0">
                          <a:solidFill>
                            <a:schemeClr val="tx1"/>
                          </a:solidFill>
                          <a:latin typeface="思源黑體 TW Bold" panose="020B0800000000000000" pitchFamily="34" charset="-120"/>
                          <a:ea typeface="思源黑體 TW Bold" panose="020B0800000000000000" pitchFamily="34" charset="-120"/>
                        </a:rPr>
                        <a:t>中央特別統籌分配稅款</a:t>
                      </a:r>
                      <a:r>
                        <a:rPr lang="zh-TW" altLang="en-US" sz="800" dirty="0">
                          <a:solidFill>
                            <a:schemeClr val="tx1"/>
                          </a:solidFill>
                          <a:latin typeface="思源黑體 TW Bold" panose="020B0800000000000000" pitchFamily="34" charset="-120"/>
                          <a:ea typeface="思源黑體 TW Bold" panose="020B0800000000000000" pitchFamily="34" charset="-120"/>
                        </a:rPr>
                        <a:t>。</a:t>
                      </a:r>
                      <a:endParaRPr lang="zh-TW" altLang="en-US" sz="800" dirty="0">
                        <a:solidFill>
                          <a:schemeClr val="tx1"/>
                        </a:solidFill>
                      </a:endParaRPr>
                    </a:p>
                  </a:txBody>
                  <a:tcPr>
                    <a:lnL w="76200" cap="flat" cmpd="sng" algn="ctr">
                      <a:solidFill>
                        <a:srgbClr val="99CCFF"/>
                      </a:solidFill>
                      <a:prstDash val="solid"/>
                      <a:round/>
                      <a:headEnd type="none" w="med" len="med"/>
                      <a:tailEnd type="none" w="med" len="med"/>
                    </a:lnL>
                    <a:lnR w="76200" cap="flat" cmpd="sng" algn="ctr">
                      <a:solidFill>
                        <a:srgbClr val="99CCFF"/>
                      </a:solidFill>
                      <a:prstDash val="solid"/>
                      <a:round/>
                      <a:headEnd type="none" w="med" len="med"/>
                      <a:tailEnd type="none" w="med" len="med"/>
                    </a:lnR>
                    <a:lnT w="76200" cap="flat" cmpd="sng" algn="ctr">
                      <a:solidFill>
                        <a:srgbClr val="99CCFF"/>
                      </a:solidFill>
                      <a:prstDash val="solid"/>
                      <a:round/>
                      <a:headEnd type="none" w="med" len="med"/>
                      <a:tailEnd type="none" w="med" len="med"/>
                    </a:lnT>
                    <a:lnB w="19050" cap="flat" cmpd="sng" algn="ctr">
                      <a:solidFill>
                        <a:srgbClr val="00B0F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1121126"/>
                  </a:ext>
                </a:extLst>
              </a:tr>
              <a:tr h="1368000">
                <a:tc>
                  <a:txBody>
                    <a:bodyPr/>
                    <a:lstStyle/>
                    <a:p>
                      <a:pPr marL="171450" indent="-171450" algn="just" defTabSz="817978" eaLnBrk="0" hangingPunct="0">
                        <a:lnSpc>
                          <a:spcPts val="1000"/>
                        </a:lnSpc>
                        <a:buClr>
                          <a:srgbClr val="59C0D8"/>
                        </a:buClr>
                        <a:buFont typeface="Wingdings" panose="05000000000000000000" pitchFamily="2" charset="2"/>
                        <a:buChar char="u"/>
                        <a:defRPr/>
                      </a:pPr>
                      <a:r>
                        <a:rPr lang="en-US" altLang="zh-TW" sz="800" dirty="0">
                          <a:solidFill>
                            <a:srgbClr val="000000"/>
                          </a:solidFill>
                          <a:latin typeface="思源黑體 TW Bold" panose="020B0800000000000000" pitchFamily="34" charset="-120"/>
                          <a:ea typeface="思源黑體 TW Bold" panose="020B0800000000000000" pitchFamily="34" charset="-120"/>
                        </a:rPr>
                        <a:t>0403</a:t>
                      </a:r>
                      <a:r>
                        <a:rPr lang="zh-TW" altLang="zh-TW" sz="800" dirty="0">
                          <a:solidFill>
                            <a:srgbClr val="000000"/>
                          </a:solidFill>
                          <a:latin typeface="思源黑體 TW Bold" panose="020B0800000000000000" pitchFamily="34" charset="-120"/>
                          <a:ea typeface="思源黑體 TW Bold" panose="020B0800000000000000" pitchFamily="34" charset="-120"/>
                        </a:rPr>
                        <a:t>震災張貼紅</a:t>
                      </a:r>
                      <a:r>
                        <a:rPr lang="zh-TW" altLang="en-US" sz="800" dirty="0">
                          <a:solidFill>
                            <a:srgbClr val="000000"/>
                          </a:solidFill>
                          <a:latin typeface="思源黑體 TW Bold" panose="020B0800000000000000" pitchFamily="34" charset="-120"/>
                          <a:ea typeface="思源黑體 TW Bold" panose="020B0800000000000000" pitchFamily="34" charset="-120"/>
                        </a:rPr>
                        <a:t>單強制拆除</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的自用住宅</a:t>
                      </a:r>
                      <a:r>
                        <a:rPr lang="zh-TW" altLang="en-US" sz="800" dirty="0">
                          <a:solidFill>
                            <a:srgbClr val="000000"/>
                          </a:solidFill>
                          <a:latin typeface="思源黑體 TW Bold" panose="020B0800000000000000" pitchFamily="34" charset="-120"/>
                          <a:ea typeface="思源黑體 TW Bold" panose="020B0800000000000000" pitchFamily="34" charset="-120"/>
                        </a:rPr>
                        <a:t>，採立法院主決議原地原容積興建者</a:t>
                      </a:r>
                      <a:r>
                        <a:rPr lang="zh-TW" altLang="en-US" sz="800" dirty="0">
                          <a:solidFill>
                            <a:srgbClr val="000000"/>
                          </a:solidFill>
                          <a:latin typeface="微軟正黑體" panose="020B0604030504040204" pitchFamily="34" charset="-120"/>
                          <a:ea typeface="微軟正黑體" panose="020B0604030504040204" pitchFamily="34" charset="-120"/>
                        </a:rPr>
                        <a:t> 。</a:t>
                      </a:r>
                      <a:endParaRPr lang="en-US" altLang="zh-TW" sz="800" dirty="0">
                        <a:solidFill>
                          <a:srgbClr val="000000"/>
                        </a:solidFill>
                        <a:latin typeface="微軟正黑體" panose="020B0604030504040204" pitchFamily="34" charset="-120"/>
                        <a:ea typeface="微軟正黑體" panose="020B0604030504040204" pitchFamily="34" charset="-120"/>
                      </a:endParaRPr>
                    </a:p>
                    <a:p>
                      <a:pPr marL="171450" indent="-171450" algn="just" defTabSz="817978" rtl="0" eaLnBrk="0" latinLnBrk="0" hangingPunct="0">
                        <a:lnSpc>
                          <a:spcPts val="1000"/>
                        </a:lnSpc>
                        <a:buClr>
                          <a:srgbClr val="59C0D8"/>
                        </a:buClr>
                        <a:buFont typeface="Wingdings" panose="05000000000000000000" pitchFamily="2" charset="2"/>
                        <a:buChar char="u"/>
                        <a:defRPr/>
                      </a:pP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補助重建單價每坪最高</a:t>
                      </a:r>
                      <a:r>
                        <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rPr>
                        <a:t>153,000</a:t>
                      </a: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元</a:t>
                      </a:r>
                      <a:r>
                        <a:rPr lang="zh-TW" altLang="en-US" sz="800" kern="1200" dirty="0">
                          <a:solidFill>
                            <a:srgbClr val="000000"/>
                          </a:solidFill>
                          <a:latin typeface="微軟正黑體" panose="020B0604030504040204" pitchFamily="34" charset="-120"/>
                          <a:ea typeface="微軟正黑體" panose="020B0604030504040204" pitchFamily="34" charset="-120"/>
                          <a:cs typeface="+mn-cs"/>
                        </a:rPr>
                        <a:t>。</a:t>
                      </a: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補助經費參考</a:t>
                      </a:r>
                      <a:r>
                        <a:rPr lang="zh-TW" altLang="en-US" sz="800" u="sng" kern="1200" dirty="0">
                          <a:solidFill>
                            <a:srgbClr val="000000"/>
                          </a:solidFill>
                          <a:latin typeface="思源黑體 TW Bold" panose="020B0800000000000000" pitchFamily="34" charset="-120"/>
                          <a:ea typeface="思源黑體 TW Bold" panose="020B0800000000000000" pitchFamily="34" charset="-120"/>
                          <a:cs typeface="+mn-cs"/>
                        </a:rPr>
                        <a:t>花蓮縣</a:t>
                      </a:r>
                      <a:r>
                        <a:rPr lang="en-US" altLang="zh-TW" sz="800" u="sng" kern="1200" dirty="0">
                          <a:solidFill>
                            <a:srgbClr val="000000"/>
                          </a:solidFill>
                          <a:latin typeface="思源黑體 TW Bold" panose="020B0800000000000000" pitchFamily="34" charset="-120"/>
                          <a:ea typeface="思源黑體 TW Bold" panose="020B0800000000000000" pitchFamily="34" charset="-120"/>
                          <a:cs typeface="+mn-cs"/>
                        </a:rPr>
                        <a:t>111</a:t>
                      </a:r>
                      <a:r>
                        <a:rPr lang="zh-TW" altLang="en-US" sz="800" u="sng" kern="1200" dirty="0">
                          <a:solidFill>
                            <a:srgbClr val="000000"/>
                          </a:solidFill>
                          <a:latin typeface="思源黑體 TW Bold" panose="020B0800000000000000" pitchFamily="34" charset="-120"/>
                          <a:ea typeface="思源黑體 TW Bold" panose="020B0800000000000000" pitchFamily="34" charset="-120"/>
                          <a:cs typeface="+mn-cs"/>
                        </a:rPr>
                        <a:t>年至</a:t>
                      </a:r>
                      <a:r>
                        <a:rPr lang="en-US" altLang="zh-TW" sz="800" u="sng" kern="1200" dirty="0">
                          <a:solidFill>
                            <a:srgbClr val="000000"/>
                          </a:solidFill>
                          <a:latin typeface="思源黑體 TW Bold" panose="020B0800000000000000" pitchFamily="34" charset="-120"/>
                          <a:ea typeface="思源黑體 TW Bold" panose="020B0800000000000000" pitchFamily="34" charset="-120"/>
                          <a:cs typeface="+mn-cs"/>
                        </a:rPr>
                        <a:t>113</a:t>
                      </a:r>
                      <a:r>
                        <a:rPr lang="zh-TW" altLang="en-US" sz="800" u="sng" kern="1200" dirty="0">
                          <a:solidFill>
                            <a:srgbClr val="000000"/>
                          </a:solidFill>
                          <a:latin typeface="思源黑體 TW Bold" panose="020B0800000000000000" pitchFamily="34" charset="-120"/>
                          <a:ea typeface="思源黑體 TW Bold" panose="020B0800000000000000" pitchFamily="34" charset="-120"/>
                          <a:cs typeface="+mn-cs"/>
                        </a:rPr>
                        <a:t>年社會住宅發包價及中華民國不動產估價師公會全國聯合會第四號公報定的興建成本</a:t>
                      </a:r>
                      <a:r>
                        <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rPr>
                        <a:t>×85%×</a:t>
                      </a: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建築物所有權登記面積。</a:t>
                      </a:r>
                      <a:endPar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endParaRPr>
                    </a:p>
                    <a:p>
                      <a:pPr marL="171450" indent="-171450" algn="just" defTabSz="817978" rtl="0" eaLnBrk="0" latinLnBrk="0" hangingPunct="0">
                        <a:lnSpc>
                          <a:spcPts val="1000"/>
                        </a:lnSpc>
                        <a:buClr>
                          <a:srgbClr val="59C0D8"/>
                        </a:buClr>
                        <a:buFont typeface="Wingdings" panose="05000000000000000000" pitchFamily="2" charset="2"/>
                        <a:buChar char="u"/>
                        <a:defRPr/>
                      </a:pP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個別建築物所有權人以補助</a:t>
                      </a:r>
                      <a:r>
                        <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rPr>
                        <a:t>1</a:t>
                      </a: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門牌戶為原則。 同一建物所有權人持有多戶、且屬家族居住者，得視為一戶獨立產權，於補助上限</a:t>
                      </a:r>
                      <a:r>
                        <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rPr>
                        <a:t>30</a:t>
                      </a: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坪、</a:t>
                      </a:r>
                      <a:r>
                        <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rPr>
                        <a:t>459</a:t>
                      </a: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萬額度內予以從寬認定。</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非自用住宅，民宿、出租住宅、飯店、商場及餐廳等商業及工廠不予補助</a:t>
                      </a:r>
                      <a:r>
                        <a:rPr lang="zh-TW" altLang="en-US" sz="800" b="1" kern="1200" dirty="0">
                          <a:solidFill>
                            <a:schemeClr val="tx1"/>
                          </a:solidFill>
                          <a:latin typeface="微軟正黑體" panose="020B0604030504040204" pitchFamily="34" charset="-120"/>
                          <a:ea typeface="微軟正黑體" panose="020B0604030504040204" pitchFamily="34" charset="-120"/>
                          <a:cs typeface="華康中黑體" panose="020B0509000000000000" pitchFamily="49" charset="-120"/>
                        </a:rPr>
                        <a:t>。</a:t>
                      </a:r>
                      <a:endPar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endParaRPr>
                    </a:p>
                    <a:p>
                      <a:pPr marL="171450" marR="0" lvl="0" indent="-171450" algn="just" defTabSz="817978" rtl="0" eaLnBrk="1" fontAlgn="auto" latinLnBrk="0" hangingPunct="1">
                        <a:lnSpc>
                          <a:spcPts val="1000"/>
                        </a:lnSpc>
                        <a:spcBef>
                          <a:spcPts val="0"/>
                        </a:spcBef>
                        <a:spcAft>
                          <a:spcPts val="0"/>
                        </a:spcAft>
                        <a:buClr>
                          <a:srgbClr val="59C0D8"/>
                        </a:buClr>
                        <a:buSzTx/>
                        <a:buFont typeface="Wingdings" panose="05000000000000000000" pitchFamily="2" charset="2"/>
                        <a:buChar char="u"/>
                        <a:tabLst/>
                        <a:defRPr/>
                      </a:pP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補助款採分期撥付：第一期款於個案領得建造執照並申報開工時，撥付補助金額</a:t>
                      </a:r>
                      <a:r>
                        <a:rPr lang="en-US" altLang="zh-TW" sz="800" kern="1200" dirty="0">
                          <a:solidFill>
                            <a:srgbClr val="000000"/>
                          </a:solidFill>
                          <a:latin typeface="思源黑體 TW Bold" panose="020B0800000000000000" pitchFamily="34" charset="-120"/>
                          <a:ea typeface="思源黑體 TW Bold" panose="020B0800000000000000" pitchFamily="34" charset="-120"/>
                          <a:cs typeface="+mn-cs"/>
                        </a:rPr>
                        <a:t>60%</a:t>
                      </a:r>
                      <a:r>
                        <a:rPr lang="zh-TW" altLang="en-US" sz="800" kern="1200" dirty="0">
                          <a:solidFill>
                            <a:srgbClr val="000000"/>
                          </a:solidFill>
                          <a:latin typeface="思源黑體 TW Bold" panose="020B0800000000000000" pitchFamily="34" charset="-120"/>
                          <a:ea typeface="思源黑體 TW Bold" panose="020B0800000000000000" pitchFamily="34" charset="-120"/>
                          <a:cs typeface="+mn-cs"/>
                        </a:rPr>
                        <a:t>；最後一期款於領得使用執照時。 </a:t>
                      </a:r>
                    </a:p>
                    <a:p>
                      <a:pPr marL="171450" indent="-171450" algn="just" defTabSz="817978" rtl="0" eaLnBrk="1" latinLnBrk="0" hangingPunct="1">
                        <a:lnSpc>
                          <a:spcPts val="1000"/>
                        </a:lnSpc>
                        <a:buClr>
                          <a:srgbClr val="59C0D8"/>
                        </a:buClr>
                        <a:buFont typeface="Wingdings" panose="05000000000000000000" pitchFamily="2" charset="2"/>
                        <a:buChar char="u"/>
                        <a:defRPr/>
                      </a:pPr>
                      <a:r>
                        <a:rPr lang="zh-TW" altLang="en-US" sz="800" dirty="0">
                          <a:solidFill>
                            <a:srgbClr val="000000"/>
                          </a:solidFill>
                          <a:latin typeface="思源黑體 TW Bold" panose="020B0800000000000000" pitchFamily="34" charset="-120"/>
                          <a:ea typeface="思源黑體 TW Bold" panose="020B0800000000000000" pitchFamily="34" charset="-120"/>
                        </a:rPr>
                        <a:t>補助款來源</a:t>
                      </a:r>
                      <a:r>
                        <a:rPr lang="zh-TW" altLang="en-US" sz="800" dirty="0">
                          <a:solidFill>
                            <a:srgbClr val="000000"/>
                          </a:solidFill>
                          <a:latin typeface="微軟正黑體" panose="020B0604030504040204" pitchFamily="34" charset="-120"/>
                          <a:ea typeface="微軟正黑體" panose="020B0604030504040204" pitchFamily="34" charset="-120"/>
                        </a:rPr>
                        <a:t>：</a:t>
                      </a:r>
                      <a:r>
                        <a:rPr lang="zh-TW" altLang="en-US" sz="800" b="0" i="0" u="none" strike="noStrike" baseline="0" dirty="0">
                          <a:solidFill>
                            <a:srgbClr val="000000"/>
                          </a:solidFill>
                          <a:latin typeface="思源黑體 TW Bold" panose="020B0800000000000000" pitchFamily="34" charset="-120"/>
                          <a:ea typeface="思源黑體 TW Bold" panose="020B0800000000000000" pitchFamily="34" charset="-120"/>
                        </a:rPr>
                        <a:t>中央特別統籌分配稅款</a:t>
                      </a:r>
                      <a:r>
                        <a:rPr lang="zh-TW" altLang="en-US" sz="800" dirty="0">
                          <a:solidFill>
                            <a:schemeClr val="tx1"/>
                          </a:solidFill>
                          <a:latin typeface="思源黑體 TW Bold" panose="020B0800000000000000" pitchFamily="34" charset="-120"/>
                          <a:ea typeface="思源黑體 TW Bold" panose="020B0800000000000000" pitchFamily="34" charset="-120"/>
                        </a:rPr>
                        <a:t>。</a:t>
                      </a:r>
                      <a:endParaRPr lang="zh-TW" altLang="en-US" sz="800" dirty="0"/>
                    </a:p>
                  </a:txBody>
                  <a:tcPr>
                    <a:lnL w="76200" cap="flat" cmpd="sng" algn="ctr">
                      <a:solidFill>
                        <a:srgbClr val="99CCFF"/>
                      </a:solidFill>
                      <a:prstDash val="solid"/>
                      <a:round/>
                      <a:headEnd type="none" w="med" len="med"/>
                      <a:tailEnd type="none" w="med" len="med"/>
                    </a:lnL>
                    <a:lnR w="76200" cap="flat" cmpd="sng" algn="ctr">
                      <a:solidFill>
                        <a:srgbClr val="99CCFF"/>
                      </a:solidFill>
                      <a:prstDash val="solid"/>
                      <a:round/>
                      <a:headEnd type="none" w="med" len="med"/>
                      <a:tailEnd type="none" w="med" len="med"/>
                    </a:lnR>
                    <a:lnT w="19050" cap="flat" cmpd="sng" algn="ctr">
                      <a:solidFill>
                        <a:srgbClr val="00B0F0"/>
                      </a:solidFill>
                      <a:prstDash val="sysDash"/>
                      <a:round/>
                      <a:headEnd type="none" w="med" len="med"/>
                      <a:tailEnd type="none" w="med" len="med"/>
                    </a:lnT>
                    <a:lnB w="19050" cap="flat" cmpd="sng" algn="ctr">
                      <a:solidFill>
                        <a:srgbClr val="00B0F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1340818"/>
                  </a:ext>
                </a:extLst>
              </a:tr>
              <a:tr h="900000">
                <a:tc>
                  <a:txBody>
                    <a:bodyPr/>
                    <a:lstStyle/>
                    <a:p>
                      <a:pPr marL="204494" indent="-204494" algn="just">
                        <a:lnSpc>
                          <a:spcPts val="1000"/>
                        </a:lnSpc>
                        <a:buClr>
                          <a:srgbClr val="59C0D8"/>
                        </a:buClr>
                        <a:buFont typeface="Wingdings" panose="05000000000000000000" pitchFamily="2" charset="2"/>
                        <a:buChar char="u"/>
                      </a:pPr>
                      <a:r>
                        <a:rPr lang="en-US" altLang="zh-TW" sz="800" dirty="0">
                          <a:solidFill>
                            <a:schemeClr val="tx1"/>
                          </a:solidFill>
                          <a:latin typeface="思源黑體 TW Bold" panose="020B0800000000000000" pitchFamily="34" charset="-120"/>
                          <a:ea typeface="思源黑體 TW Bold" panose="020B0800000000000000" pitchFamily="34" charset="-120"/>
                        </a:rPr>
                        <a:t>0403</a:t>
                      </a:r>
                      <a:r>
                        <a:rPr lang="zh-TW" altLang="zh-TW" sz="800" dirty="0">
                          <a:solidFill>
                            <a:schemeClr val="tx1"/>
                          </a:solidFill>
                          <a:latin typeface="思源黑體 TW Bold" panose="020B0800000000000000" pitchFamily="34" charset="-120"/>
                          <a:ea typeface="思源黑體 TW Bold" panose="020B0800000000000000" pitchFamily="34" charset="-120"/>
                        </a:rPr>
                        <a:t>震災張貼紅</a:t>
                      </a:r>
                      <a:r>
                        <a:rPr lang="zh-TW" altLang="en-US" sz="800" dirty="0">
                          <a:solidFill>
                            <a:schemeClr val="tx1"/>
                          </a:solidFill>
                          <a:latin typeface="思源黑體 TW Bold" panose="020B0800000000000000" pitchFamily="34" charset="-120"/>
                          <a:ea typeface="思源黑體 TW Bold" panose="020B0800000000000000" pitchFamily="34" charset="-120"/>
                        </a:rPr>
                        <a:t>黃單</a:t>
                      </a:r>
                      <a:r>
                        <a:rPr lang="zh-TW" altLang="en-US" sz="800" dirty="0">
                          <a:solidFill>
                            <a:srgbClr val="000000"/>
                          </a:solidFill>
                          <a:latin typeface="思源黑體 TW Bold" panose="020B0800000000000000" pitchFamily="34" charset="-120"/>
                          <a:ea typeface="思源黑體 TW Bold" panose="020B0800000000000000" pitchFamily="34" charset="-120"/>
                        </a:rPr>
                        <a:t>，採耐震若層補強者</a:t>
                      </a:r>
                      <a:r>
                        <a:rPr lang="zh-TW" altLang="en-US" sz="800" dirty="0">
                          <a:solidFill>
                            <a:schemeClr val="tx1"/>
                          </a:solidFill>
                          <a:latin typeface="思源黑體 TW Bold" panose="020B0800000000000000" pitchFamily="34" charset="-120"/>
                          <a:ea typeface="思源黑體 TW Bold" panose="020B0800000000000000" pitchFamily="34" charset="-120"/>
                        </a:rPr>
                        <a:t>。</a:t>
                      </a:r>
                      <a:endParaRPr lang="en-US" altLang="zh-TW" sz="800" dirty="0">
                        <a:solidFill>
                          <a:schemeClr val="tx1"/>
                        </a:solidFill>
                        <a:latin typeface="思源黑體 TW Bold" panose="020B0800000000000000" pitchFamily="34" charset="-120"/>
                        <a:ea typeface="思源黑體 TW Bold" panose="020B0800000000000000" pitchFamily="34" charset="-120"/>
                      </a:endParaRPr>
                    </a:p>
                    <a:p>
                      <a:pPr marL="351450" indent="-171450" algn="just">
                        <a:lnSpc>
                          <a:spcPts val="1000"/>
                        </a:lnSpc>
                        <a:buClr>
                          <a:srgbClr val="59C0D8"/>
                        </a:buClr>
                        <a:buFont typeface="Wingdings" panose="05000000000000000000" pitchFamily="2" charset="2"/>
                        <a:buChar char="l"/>
                      </a:pPr>
                      <a:r>
                        <a:rPr kumimoji="1" lang="en-US" altLang="zh-TW" sz="800" dirty="0">
                          <a:solidFill>
                            <a:schemeClr val="tx1"/>
                          </a:solidFill>
                          <a:latin typeface="思源黑體 TW Bold" panose="020B0800000000000000" pitchFamily="34" charset="-120"/>
                          <a:ea typeface="思源黑體 TW Bold" panose="020B0800000000000000" pitchFamily="34" charset="-120"/>
                        </a:rPr>
                        <a:t>7</a:t>
                      </a:r>
                      <a:r>
                        <a:rPr kumimoji="1" lang="zh-TW" altLang="en-US" sz="800" dirty="0">
                          <a:solidFill>
                            <a:schemeClr val="tx1"/>
                          </a:solidFill>
                          <a:latin typeface="思源黑體 TW Bold" panose="020B0800000000000000" pitchFamily="34" charset="-120"/>
                          <a:ea typeface="思源黑體 TW Bold" panose="020B0800000000000000" pitchFamily="34" charset="-120"/>
                        </a:rPr>
                        <a:t>層樓以上集合住宅：</a:t>
                      </a:r>
                      <a:r>
                        <a:rPr lang="zh-TW" altLang="en-US" sz="800" dirty="0">
                          <a:solidFill>
                            <a:srgbClr val="00B0F0"/>
                          </a:solidFill>
                          <a:latin typeface="思源黑體 TW Bold" panose="020B0800000000000000" pitchFamily="34" charset="-120"/>
                          <a:ea typeface="思源黑體 TW Bold" panose="020B0800000000000000" pitchFamily="34" charset="-120"/>
                          <a:sym typeface="Wingdings 3" panose="05040102010807070707" pitchFamily="18" charset="2"/>
                        </a:rPr>
                        <a:t></a:t>
                      </a:r>
                      <a:r>
                        <a:rPr kumimoji="1" lang="zh-TW" altLang="en-US" sz="800" dirty="0">
                          <a:solidFill>
                            <a:schemeClr val="tx1"/>
                          </a:solidFill>
                          <a:latin typeface="思源黑體 TW Bold" panose="020B0800000000000000" pitchFamily="34" charset="-120"/>
                          <a:ea typeface="思源黑體 TW Bold" panose="020B0800000000000000" pitchFamily="34" charset="-120"/>
                        </a:rPr>
                        <a:t>每棟最高補助</a:t>
                      </a:r>
                      <a:r>
                        <a:rPr kumimoji="1" lang="en-US" altLang="zh-TW" sz="800" dirty="0">
                          <a:solidFill>
                            <a:schemeClr val="tx1"/>
                          </a:solidFill>
                          <a:latin typeface="思源黑體 TW Bold" panose="020B0800000000000000" pitchFamily="34" charset="-120"/>
                          <a:ea typeface="思源黑體 TW Bold" panose="020B0800000000000000" pitchFamily="34" charset="-120"/>
                        </a:rPr>
                        <a:t>1500</a:t>
                      </a:r>
                      <a:r>
                        <a:rPr kumimoji="1" lang="zh-TW" altLang="en-US" sz="800" dirty="0">
                          <a:solidFill>
                            <a:schemeClr val="tx1"/>
                          </a:solidFill>
                          <a:latin typeface="思源黑體 TW Bold" panose="020B0800000000000000" pitchFamily="34" charset="-120"/>
                          <a:ea typeface="思源黑體 TW Bold" panose="020B0800000000000000" pitchFamily="34" charset="-120"/>
                        </a:rPr>
                        <a:t>萬元</a:t>
                      </a:r>
                      <a:r>
                        <a:rPr lang="zh-TW" altLang="en-US" sz="800" dirty="0">
                          <a:solidFill>
                            <a:schemeClr val="tx1"/>
                          </a:solidFill>
                          <a:latin typeface="思源黑體 TW Bold" panose="020B0800000000000000" pitchFamily="34" charset="-120"/>
                          <a:ea typeface="思源黑體 TW Bold" panose="020B0800000000000000" pitchFamily="34" charset="-120"/>
                        </a:rPr>
                        <a:t>。</a:t>
                      </a:r>
                      <a:r>
                        <a:rPr lang="zh-TW" altLang="en-US" sz="800" dirty="0">
                          <a:solidFill>
                            <a:srgbClr val="00B0F0"/>
                          </a:solidFill>
                          <a:latin typeface="思源黑體 TW Bold" panose="020B0800000000000000" pitchFamily="34" charset="-120"/>
                          <a:ea typeface="思源黑體 TW Bold" panose="020B0800000000000000" pitchFamily="34" charset="-120"/>
                          <a:sym typeface="Wingdings 3" panose="05040102010807070707" pitchFamily="18" charset="2"/>
                        </a:rPr>
                        <a:t></a:t>
                      </a:r>
                      <a:r>
                        <a:rPr lang="en-US" altLang="zh-TW" sz="800" dirty="0">
                          <a:solidFill>
                            <a:schemeClr val="tx1"/>
                          </a:solidFill>
                          <a:latin typeface="思源黑體 TW Bold" panose="020B0800000000000000" pitchFamily="34" charset="-120"/>
                          <a:ea typeface="思源黑體 TW Bold" panose="020B0800000000000000" pitchFamily="34" charset="-120"/>
                        </a:rPr>
                        <a:t>6</a:t>
                      </a:r>
                      <a:r>
                        <a:rPr lang="zh-TW" altLang="en-US" sz="800" dirty="0">
                          <a:solidFill>
                            <a:schemeClr val="tx1"/>
                          </a:solidFill>
                          <a:latin typeface="思源黑體 TW Bold" panose="020B0800000000000000" pitchFamily="34" charset="-120"/>
                          <a:ea typeface="思源黑體 TW Bold" panose="020B0800000000000000" pitchFamily="34" charset="-120"/>
                        </a:rPr>
                        <a:t>層樓以下集合住宅：每棟最高補助</a:t>
                      </a:r>
                      <a:r>
                        <a:rPr lang="en-US" altLang="zh-TW" sz="800" dirty="0">
                          <a:solidFill>
                            <a:schemeClr val="tx1"/>
                          </a:solidFill>
                          <a:latin typeface="思源黑體 TW Bold" panose="020B0800000000000000" pitchFamily="34" charset="-120"/>
                          <a:ea typeface="思源黑體 TW Bold" panose="020B0800000000000000" pitchFamily="34" charset="-120"/>
                        </a:rPr>
                        <a:t>750</a:t>
                      </a:r>
                      <a:r>
                        <a:rPr lang="zh-TW" altLang="en-US" sz="800" dirty="0">
                          <a:solidFill>
                            <a:schemeClr val="tx1"/>
                          </a:solidFill>
                          <a:latin typeface="思源黑體 TW Bold" panose="020B0800000000000000" pitchFamily="34" charset="-120"/>
                          <a:ea typeface="思源黑體 TW Bold" panose="020B0800000000000000" pitchFamily="34" charset="-120"/>
                        </a:rPr>
                        <a:t>萬元。</a:t>
                      </a:r>
                      <a:r>
                        <a:rPr lang="zh-TW" altLang="en-US" sz="800" dirty="0">
                          <a:solidFill>
                            <a:srgbClr val="00B0F0"/>
                          </a:solidFill>
                          <a:latin typeface="思源黑體 TW Bold" panose="020B0800000000000000" pitchFamily="34" charset="-120"/>
                          <a:ea typeface="思源黑體 TW Bold" panose="020B0800000000000000" pitchFamily="34" charset="-120"/>
                          <a:sym typeface="Wingdings 3" panose="05040102010807070707" pitchFamily="18" charset="2"/>
                        </a:rPr>
                        <a:t></a:t>
                      </a:r>
                      <a:r>
                        <a:rPr lang="zh-TW" altLang="en-US" sz="800" dirty="0">
                          <a:solidFill>
                            <a:schemeClr val="tx1"/>
                          </a:solidFill>
                          <a:latin typeface="思源黑體 TW Bold" panose="020B0800000000000000" pitchFamily="34" charset="-120"/>
                          <a:ea typeface="思源黑體 TW Bold" panose="020B0800000000000000" pitchFamily="34" charset="-120"/>
                        </a:rPr>
                        <a:t>透天厝：最高補助</a:t>
                      </a:r>
                      <a:r>
                        <a:rPr lang="en-US" altLang="zh-TW" sz="800" dirty="0">
                          <a:solidFill>
                            <a:schemeClr val="tx1"/>
                          </a:solidFill>
                          <a:latin typeface="思源黑體 TW Bold" panose="020B0800000000000000" pitchFamily="34" charset="-120"/>
                          <a:ea typeface="思源黑體 TW Bold" panose="020B0800000000000000" pitchFamily="34" charset="-120"/>
                        </a:rPr>
                        <a:t>200</a:t>
                      </a:r>
                      <a:r>
                        <a:rPr lang="zh-TW" altLang="en-US" sz="800" dirty="0">
                          <a:solidFill>
                            <a:schemeClr val="tx1"/>
                          </a:solidFill>
                          <a:latin typeface="思源黑體 TW Bold" panose="020B0800000000000000" pitchFamily="34" charset="-120"/>
                          <a:ea typeface="思源黑體 TW Bold" panose="020B0800000000000000" pitchFamily="34" charset="-120"/>
                        </a:rPr>
                        <a:t>萬元。每棟補助以不超過總補強費用的</a:t>
                      </a:r>
                      <a:r>
                        <a:rPr lang="en-US" altLang="zh-TW" sz="800" b="1" dirty="0">
                          <a:solidFill>
                            <a:schemeClr val="tx1"/>
                          </a:solidFill>
                          <a:latin typeface="思源黑體 TW Bold" panose="020B0800000000000000" pitchFamily="34" charset="-120"/>
                          <a:ea typeface="思源黑體 TW Bold" panose="020B0800000000000000" pitchFamily="34" charset="-120"/>
                        </a:rPr>
                        <a:t>85%</a:t>
                      </a:r>
                      <a:r>
                        <a:rPr lang="zh-TW" altLang="en-US" sz="800" dirty="0">
                          <a:solidFill>
                            <a:schemeClr val="tx1"/>
                          </a:solidFill>
                          <a:latin typeface="思源黑體 TW Bold" panose="020B0800000000000000" pitchFamily="34" charset="-120"/>
                          <a:ea typeface="思源黑體 TW Bold" panose="020B0800000000000000" pitchFamily="34" charset="-120"/>
                        </a:rPr>
                        <a:t>為限。</a:t>
                      </a:r>
                      <a:endParaRPr lang="en-US" altLang="zh-TW" sz="800" dirty="0">
                        <a:solidFill>
                          <a:schemeClr val="tx1"/>
                        </a:solidFill>
                        <a:latin typeface="思源黑體 TW Bold" panose="020B0800000000000000" pitchFamily="34" charset="-120"/>
                        <a:ea typeface="思源黑體 TW Bold" panose="020B0800000000000000" pitchFamily="34" charset="-120"/>
                      </a:endParaRPr>
                    </a:p>
                    <a:p>
                      <a:pPr marL="204494" indent="-204494" algn="just">
                        <a:lnSpc>
                          <a:spcPts val="1000"/>
                        </a:lnSpc>
                        <a:buClr>
                          <a:srgbClr val="59C0D8"/>
                        </a:buClr>
                        <a:buFont typeface="Wingdings" panose="05000000000000000000" pitchFamily="2" charset="2"/>
                        <a:buChar char="u"/>
                      </a:pPr>
                      <a:r>
                        <a:rPr lang="zh-TW" altLang="en-US" sz="800" dirty="0">
                          <a:solidFill>
                            <a:schemeClr val="tx1"/>
                          </a:solidFill>
                          <a:latin typeface="思源黑體 TW Bold" panose="020B0800000000000000" pitchFamily="34" charset="-120"/>
                          <a:ea typeface="思源黑體 TW Bold" panose="020B0800000000000000" pitchFamily="34" charset="-120"/>
                        </a:rPr>
                        <a:t>補助款來源：</a:t>
                      </a:r>
                      <a:r>
                        <a:rPr lang="zh-TW" altLang="en-US" sz="800" b="0" i="0" u="none" strike="noStrike" baseline="0" dirty="0">
                          <a:solidFill>
                            <a:schemeClr val="tx1"/>
                          </a:solidFill>
                          <a:latin typeface="思源黑體 TW Bold" panose="020B0800000000000000" pitchFamily="34" charset="-120"/>
                          <a:ea typeface="思源黑體 TW Bold" panose="020B0800000000000000" pitchFamily="34" charset="-120"/>
                        </a:rPr>
                        <a:t>中央特別統籌分配稅款</a:t>
                      </a:r>
                      <a:r>
                        <a:rPr lang="zh-TW" altLang="en-US" sz="800" dirty="0">
                          <a:solidFill>
                            <a:schemeClr val="tx1"/>
                          </a:solidFill>
                          <a:latin typeface="思源黑體 TW Bold" panose="020B0800000000000000" pitchFamily="34" charset="-120"/>
                          <a:ea typeface="思源黑體 TW Bold" panose="020B0800000000000000" pitchFamily="34" charset="-120"/>
                        </a:rPr>
                        <a:t>。</a:t>
                      </a:r>
                      <a:endParaRPr lang="en-US" altLang="zh-TW" sz="800" b="1"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204494" indent="-204494" algn="just">
                        <a:lnSpc>
                          <a:spcPts val="1000"/>
                        </a:lnSpc>
                        <a:buClr>
                          <a:srgbClr val="59C0D8"/>
                        </a:buClr>
                        <a:buFont typeface="Wingdings" panose="05000000000000000000" pitchFamily="2" charset="2"/>
                        <a:buChar char="u"/>
                      </a:pPr>
                      <a:r>
                        <a:rPr lang="zh-TW" altLang="en-US" sz="800" dirty="0">
                          <a:solidFill>
                            <a:schemeClr val="tx1"/>
                          </a:solidFill>
                          <a:latin typeface="思源黑體 TW Bold" panose="020B0800000000000000" pitchFamily="34" charset="-120"/>
                          <a:ea typeface="思源黑體 TW Bold" panose="020B0800000000000000" pitchFamily="34" charset="-120"/>
                        </a:rPr>
                        <a:t>補助款分三期核發。</a:t>
                      </a:r>
                      <a:r>
                        <a:rPr lang="zh-TW" altLang="en-US" sz="800" dirty="0">
                          <a:solidFill>
                            <a:srgbClr val="00B0F0"/>
                          </a:solidFill>
                          <a:latin typeface="思源黑體 TW Bold" panose="020B0800000000000000" pitchFamily="34" charset="-120"/>
                          <a:ea typeface="思源黑體 TW Bold" panose="020B0800000000000000" pitchFamily="34" charset="-120"/>
                          <a:sym typeface="Wingdings 3" panose="05040102010807070707" pitchFamily="18" charset="2"/>
                        </a:rPr>
                        <a:t></a:t>
                      </a:r>
                      <a:r>
                        <a:rPr lang="zh-TW" altLang="en-US" sz="800" dirty="0">
                          <a:latin typeface="思源黑體 TW Bold" panose="020B0800000000000000" pitchFamily="34" charset="-120"/>
                          <a:ea typeface="思源黑體 TW Bold" panose="020B0800000000000000" pitchFamily="34" charset="-120"/>
                        </a:rPr>
                        <a:t>第一期：弱層補助設計完成，申請</a:t>
                      </a:r>
                      <a:r>
                        <a:rPr lang="en-US" altLang="zh-TW" sz="800" dirty="0">
                          <a:latin typeface="思源黑體 TW Bold" panose="020B0800000000000000" pitchFamily="34" charset="-120"/>
                          <a:ea typeface="思源黑體 TW Bold" panose="020B0800000000000000" pitchFamily="34" charset="-120"/>
                        </a:rPr>
                        <a:t>20%</a:t>
                      </a:r>
                      <a:r>
                        <a:rPr lang="zh-TW" altLang="en-US" sz="800" dirty="0">
                          <a:latin typeface="思源黑體 TW Bold" panose="020B0800000000000000" pitchFamily="34" charset="-120"/>
                          <a:ea typeface="思源黑體 TW Bold" panose="020B0800000000000000" pitchFamily="34" charset="-120"/>
                        </a:rPr>
                        <a:t>補助經費。</a:t>
                      </a:r>
                      <a:r>
                        <a:rPr lang="zh-TW" altLang="en-US" sz="800" dirty="0">
                          <a:solidFill>
                            <a:srgbClr val="00B0F0"/>
                          </a:solidFill>
                          <a:latin typeface="思源黑體 TW Bold" panose="020B0800000000000000" pitchFamily="34" charset="-120"/>
                          <a:ea typeface="思源黑體 TW Bold" panose="020B0800000000000000" pitchFamily="34" charset="-120"/>
                          <a:sym typeface="Wingdings 3" panose="05040102010807070707" pitchFamily="18" charset="2"/>
                        </a:rPr>
                        <a:t></a:t>
                      </a:r>
                      <a:r>
                        <a:rPr lang="zh-TW" altLang="en-US" sz="800" dirty="0">
                          <a:latin typeface="思源黑體 TW Bold" panose="020B0800000000000000" pitchFamily="34" charset="-120"/>
                          <a:ea typeface="思源黑體 TW Bold" panose="020B0800000000000000" pitchFamily="34" charset="-120"/>
                        </a:rPr>
                        <a:t>第二期：施工執行度達</a:t>
                      </a:r>
                      <a:r>
                        <a:rPr lang="en-US" altLang="zh-TW" sz="800" dirty="0">
                          <a:latin typeface="思源黑體 TW Bold" panose="020B0800000000000000" pitchFamily="34" charset="-120"/>
                          <a:ea typeface="思源黑體 TW Bold" panose="020B0800000000000000" pitchFamily="34" charset="-120"/>
                        </a:rPr>
                        <a:t>50%</a:t>
                      </a:r>
                      <a:r>
                        <a:rPr lang="zh-TW" altLang="en-US" sz="800" dirty="0">
                          <a:latin typeface="思源黑體 TW Bold" panose="020B0800000000000000" pitchFamily="34" charset="-120"/>
                          <a:ea typeface="思源黑體 TW Bold" panose="020B0800000000000000" pitchFamily="34" charset="-120"/>
                        </a:rPr>
                        <a:t>時，申請</a:t>
                      </a:r>
                      <a:r>
                        <a:rPr lang="en-US" altLang="zh-TW" sz="800" dirty="0">
                          <a:latin typeface="思源黑體 TW Bold" panose="020B0800000000000000" pitchFamily="34" charset="-120"/>
                          <a:ea typeface="思源黑體 TW Bold" panose="020B0800000000000000" pitchFamily="34" charset="-120"/>
                        </a:rPr>
                        <a:t>30%</a:t>
                      </a:r>
                      <a:r>
                        <a:rPr lang="zh-TW" altLang="en-US" sz="800" dirty="0">
                          <a:latin typeface="思源黑體 TW Bold" panose="020B0800000000000000" pitchFamily="34" charset="-120"/>
                          <a:ea typeface="思源黑體 TW Bold" panose="020B0800000000000000" pitchFamily="34" charset="-120"/>
                        </a:rPr>
                        <a:t>補助經費。</a:t>
                      </a:r>
                      <a:r>
                        <a:rPr lang="zh-TW" altLang="en-US" sz="800" dirty="0">
                          <a:solidFill>
                            <a:srgbClr val="00B0F0"/>
                          </a:solidFill>
                          <a:latin typeface="思源黑體 TW Bold" panose="020B0800000000000000" pitchFamily="34" charset="-120"/>
                          <a:ea typeface="思源黑體 TW Bold" panose="020B0800000000000000" pitchFamily="34" charset="-120"/>
                          <a:sym typeface="Wingdings 3" panose="05040102010807070707" pitchFamily="18" charset="2"/>
                        </a:rPr>
                        <a:t></a:t>
                      </a:r>
                      <a:r>
                        <a:rPr lang="zh-TW" altLang="en-US" sz="800" dirty="0">
                          <a:latin typeface="思源黑體 TW Bold" panose="020B0800000000000000" pitchFamily="34" charset="-120"/>
                          <a:ea typeface="思源黑體 TW Bold" panose="020B0800000000000000" pitchFamily="34" charset="-120"/>
                        </a:rPr>
                        <a:t>第三期：峻工後，撥付</a:t>
                      </a:r>
                      <a:r>
                        <a:rPr lang="en-US" altLang="zh-TW" sz="800" dirty="0">
                          <a:latin typeface="思源黑體 TW Bold" panose="020B0800000000000000" pitchFamily="34" charset="-120"/>
                          <a:ea typeface="思源黑體 TW Bold" panose="020B0800000000000000" pitchFamily="34" charset="-120"/>
                        </a:rPr>
                        <a:t>50%</a:t>
                      </a:r>
                      <a:r>
                        <a:rPr lang="zh-TW" altLang="en-US" sz="800" dirty="0">
                          <a:latin typeface="思源黑體 TW Bold" panose="020B0800000000000000" pitchFamily="34" charset="-120"/>
                          <a:ea typeface="思源黑體 TW Bold" panose="020B0800000000000000" pitchFamily="34" charset="-120"/>
                        </a:rPr>
                        <a:t>補助經費。</a:t>
                      </a:r>
                      <a:endParaRPr lang="zh-TW" altLang="en-US" sz="800" dirty="0">
                        <a:solidFill>
                          <a:schemeClr val="tx1"/>
                        </a:solidFill>
                        <a:latin typeface="思源黑體 TW Bold" panose="020B0800000000000000" pitchFamily="34" charset="-120"/>
                        <a:ea typeface="思源黑體 TW Bold" panose="020B0800000000000000" pitchFamily="34" charset="-120"/>
                      </a:endParaRPr>
                    </a:p>
                  </a:txBody>
                  <a:tcPr>
                    <a:lnL w="76200" cap="flat" cmpd="sng" algn="ctr">
                      <a:solidFill>
                        <a:srgbClr val="99CCFF"/>
                      </a:solidFill>
                      <a:prstDash val="solid"/>
                      <a:round/>
                      <a:headEnd type="none" w="med" len="med"/>
                      <a:tailEnd type="none" w="med" len="med"/>
                    </a:lnL>
                    <a:lnR w="76200" cap="flat" cmpd="sng" algn="ctr">
                      <a:solidFill>
                        <a:srgbClr val="99CCFF"/>
                      </a:solidFill>
                      <a:prstDash val="solid"/>
                      <a:round/>
                      <a:headEnd type="none" w="med" len="med"/>
                      <a:tailEnd type="none" w="med" len="med"/>
                    </a:lnR>
                    <a:lnT w="19050" cap="flat" cmpd="sng" algn="ctr">
                      <a:solidFill>
                        <a:srgbClr val="00B0F0"/>
                      </a:solidFill>
                      <a:prstDash val="sysDash"/>
                      <a:round/>
                      <a:headEnd type="none" w="med" len="med"/>
                      <a:tailEnd type="none" w="med" len="med"/>
                    </a:lnT>
                    <a:lnB w="19050" cap="flat" cmpd="sng" algn="ctr">
                      <a:solidFill>
                        <a:srgbClr val="00B0F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2607730"/>
                  </a:ext>
                </a:extLst>
              </a:tr>
              <a:tr h="864000">
                <a:tc>
                  <a:txBody>
                    <a:bodyPr/>
                    <a:lstStyle/>
                    <a:p>
                      <a:pPr marL="171450" marR="0" lvl="0" indent="-171450" algn="just" defTabSz="755934" rtl="0" eaLnBrk="1" fontAlgn="auto" latinLnBrk="0" hangingPunct="1">
                        <a:lnSpc>
                          <a:spcPts val="1000"/>
                        </a:lnSpc>
                        <a:spcBef>
                          <a:spcPts val="0"/>
                        </a:spcBef>
                        <a:spcAft>
                          <a:spcPts val="0"/>
                        </a:spcAft>
                        <a:buClr>
                          <a:srgbClr val="59C0D8"/>
                        </a:buClr>
                        <a:buSzTx/>
                        <a:buFont typeface="Wingdings" panose="05000000000000000000" pitchFamily="2" charset="2"/>
                        <a:buChar char="u"/>
                        <a:tabLst/>
                        <a:defRPr/>
                      </a:pPr>
                      <a:r>
                        <a:rPr lang="en-US" altLang="zh-TW" sz="800" dirty="0">
                          <a:solidFill>
                            <a:schemeClr val="tx1"/>
                          </a:solidFill>
                          <a:latin typeface="思源黑體 TW Bold" panose="020B0800000000000000" pitchFamily="34" charset="-120"/>
                          <a:ea typeface="思源黑體 TW Bold" panose="020B0800000000000000" pitchFamily="34" charset="-120"/>
                        </a:rPr>
                        <a:t>0403</a:t>
                      </a:r>
                      <a:r>
                        <a:rPr lang="zh-TW" altLang="zh-TW" sz="800" dirty="0">
                          <a:solidFill>
                            <a:schemeClr val="tx1"/>
                          </a:solidFill>
                          <a:latin typeface="思源黑體 TW Bold" panose="020B0800000000000000" pitchFamily="34" charset="-120"/>
                          <a:ea typeface="思源黑體 TW Bold" panose="020B0800000000000000" pitchFamily="34" charset="-120"/>
                        </a:rPr>
                        <a:t>震災張貼紅</a:t>
                      </a:r>
                      <a:r>
                        <a:rPr lang="zh-TW" altLang="en-US" sz="800" dirty="0">
                          <a:solidFill>
                            <a:schemeClr val="tx1"/>
                          </a:solidFill>
                          <a:latin typeface="思源黑體 TW Bold" panose="020B0800000000000000" pitchFamily="34" charset="-120"/>
                          <a:ea typeface="思源黑體 TW Bold" panose="020B0800000000000000" pitchFamily="34" charset="-120"/>
                        </a:rPr>
                        <a:t>黃單的災損建物</a:t>
                      </a:r>
                      <a:r>
                        <a:rPr lang="zh-TW" altLang="en-US" sz="800" b="1" dirty="0">
                          <a:solidFill>
                            <a:schemeClr val="tx1"/>
                          </a:solidFill>
                          <a:latin typeface="思源黑體 TW Bold" panose="020B0800000000000000" pitchFamily="34" charset="-120"/>
                          <a:ea typeface="思源黑體 TW Bold" panose="020B0800000000000000" pitchFamily="34" charset="-120"/>
                        </a:rPr>
                        <a:t>，經建築師、結構技師先行評估確認，如無法補強而選擇拆除者，拆除整棟每棟補助上限</a:t>
                      </a:r>
                      <a:r>
                        <a:rPr lang="en-US" altLang="zh-TW" sz="800" b="1" dirty="0">
                          <a:solidFill>
                            <a:schemeClr val="tx1"/>
                          </a:solidFill>
                          <a:latin typeface="思源黑體 TW Bold" panose="020B0800000000000000" pitchFamily="34" charset="-120"/>
                          <a:ea typeface="思源黑體 TW Bold" panose="020B0800000000000000" pitchFamily="34" charset="-120"/>
                        </a:rPr>
                        <a:t>100</a:t>
                      </a:r>
                      <a:r>
                        <a:rPr lang="zh-TW" altLang="en-US" sz="800" b="1" dirty="0">
                          <a:solidFill>
                            <a:schemeClr val="tx1"/>
                          </a:solidFill>
                          <a:latin typeface="思源黑體 TW Bold" panose="020B0800000000000000" pitchFamily="34" charset="-120"/>
                          <a:ea typeface="思源黑體 TW Bold" panose="020B0800000000000000" pitchFamily="34" charset="-120"/>
                        </a:rPr>
                        <a:t>萬元；拆除部分危險建築者，每棟補助上限</a:t>
                      </a:r>
                      <a:r>
                        <a:rPr lang="en-US" altLang="zh-TW" sz="800" b="1" dirty="0">
                          <a:solidFill>
                            <a:schemeClr val="tx1"/>
                          </a:solidFill>
                          <a:latin typeface="思源黑體 TW Bold" panose="020B0800000000000000" pitchFamily="34" charset="-120"/>
                          <a:ea typeface="思源黑體 TW Bold" panose="020B0800000000000000" pitchFamily="34" charset="-120"/>
                        </a:rPr>
                        <a:t>50</a:t>
                      </a:r>
                      <a:r>
                        <a:rPr lang="zh-TW" altLang="en-US" sz="800" b="1" dirty="0">
                          <a:solidFill>
                            <a:schemeClr val="tx1"/>
                          </a:solidFill>
                          <a:latin typeface="思源黑體 TW Bold" panose="020B0800000000000000" pitchFamily="34" charset="-120"/>
                          <a:ea typeface="思源黑體 TW Bold" panose="020B0800000000000000" pitchFamily="34" charset="-120"/>
                        </a:rPr>
                        <a:t>萬元。</a:t>
                      </a:r>
                    </a:p>
                    <a:p>
                      <a:pPr marL="171450" indent="-171450" algn="just">
                        <a:lnSpc>
                          <a:spcPts val="1000"/>
                        </a:lnSpc>
                        <a:buClr>
                          <a:srgbClr val="59C0D8"/>
                        </a:buClr>
                        <a:buFont typeface="Wingdings" panose="05000000000000000000" pitchFamily="2" charset="2"/>
                        <a:buChar char="u"/>
                      </a:pPr>
                      <a:r>
                        <a:rPr lang="zh-TW" altLang="en-US" sz="800" b="1" dirty="0">
                          <a:solidFill>
                            <a:schemeClr val="tx1"/>
                          </a:solidFill>
                          <a:latin typeface="思源黑體 TW Bold" panose="020B0800000000000000" pitchFamily="34" charset="-120"/>
                          <a:ea typeface="思源黑體 TW Bold" panose="020B0800000000000000" pitchFamily="34" charset="-120"/>
                        </a:rPr>
                        <a:t>選擇修繕者，參照「損壞評估報告書」建議的補助修復金額，單一透天住宅，每棟補助上限</a:t>
                      </a:r>
                      <a:r>
                        <a:rPr lang="en-US" altLang="zh-TW" sz="800" b="1" dirty="0">
                          <a:solidFill>
                            <a:schemeClr val="tx1"/>
                          </a:solidFill>
                          <a:latin typeface="思源黑體 TW Bold" panose="020B0800000000000000" pitchFamily="34" charset="-120"/>
                          <a:ea typeface="思源黑體 TW Bold" panose="020B0800000000000000" pitchFamily="34" charset="-120"/>
                        </a:rPr>
                        <a:t>50</a:t>
                      </a:r>
                      <a:r>
                        <a:rPr lang="zh-TW" altLang="en-US" sz="800" b="1" dirty="0">
                          <a:solidFill>
                            <a:schemeClr val="tx1"/>
                          </a:solidFill>
                          <a:latin typeface="思源黑體 TW Bold" panose="020B0800000000000000" pitchFamily="34" charset="-120"/>
                          <a:ea typeface="思源黑體 TW Bold" panose="020B0800000000000000" pitchFamily="34" charset="-120"/>
                        </a:rPr>
                        <a:t>萬元；高層建築物集合住宅，每棟補助上限</a:t>
                      </a:r>
                      <a:r>
                        <a:rPr lang="en-US" altLang="zh-TW" sz="800" b="1" dirty="0">
                          <a:solidFill>
                            <a:schemeClr val="tx1"/>
                          </a:solidFill>
                          <a:latin typeface="思源黑體 TW Bold" panose="020B0800000000000000" pitchFamily="34" charset="-120"/>
                          <a:ea typeface="思源黑體 TW Bold" panose="020B0800000000000000" pitchFamily="34" charset="-120"/>
                        </a:rPr>
                        <a:t>300</a:t>
                      </a:r>
                      <a:r>
                        <a:rPr lang="zh-TW" altLang="en-US" sz="800" b="1" dirty="0">
                          <a:solidFill>
                            <a:schemeClr val="tx1"/>
                          </a:solidFill>
                          <a:latin typeface="思源黑體 TW Bold" panose="020B0800000000000000" pitchFamily="34" charset="-120"/>
                          <a:ea typeface="思源黑體 TW Bold" panose="020B0800000000000000" pitchFamily="34" charset="-120"/>
                        </a:rPr>
                        <a:t>萬元。</a:t>
                      </a:r>
                      <a:endParaRPr lang="en-US" altLang="zh-TW" sz="800" b="1" dirty="0">
                        <a:solidFill>
                          <a:schemeClr val="tx1"/>
                        </a:solidFill>
                        <a:latin typeface="思源黑體 TW Bold" panose="020B0800000000000000" pitchFamily="34" charset="-120"/>
                        <a:ea typeface="思源黑體 TW Bold" panose="020B0800000000000000" pitchFamily="34" charset="-120"/>
                      </a:endParaRPr>
                    </a:p>
                    <a:p>
                      <a:pPr marL="171450" indent="-171450" algn="just">
                        <a:lnSpc>
                          <a:spcPts val="1000"/>
                        </a:lnSpc>
                        <a:buClr>
                          <a:srgbClr val="59C0D8"/>
                        </a:buClr>
                        <a:buFont typeface="Wingdings" panose="05000000000000000000" pitchFamily="2" charset="2"/>
                        <a:buChar char="u"/>
                      </a:pPr>
                      <a:r>
                        <a:rPr lang="zh-TW" altLang="en-US" sz="800" b="1" dirty="0">
                          <a:solidFill>
                            <a:schemeClr val="tx1"/>
                          </a:solidFill>
                          <a:latin typeface="思源黑體 TW Bold" panose="020B0800000000000000" pitchFamily="34" charset="-120"/>
                          <a:ea typeface="思源黑體 TW Bold" panose="020B0800000000000000" pitchFamily="34" charset="-120"/>
                        </a:rPr>
                        <a:t>補助款來源：花蓮縣震災民間捐款專戶。</a:t>
                      </a:r>
                      <a:endParaRPr lang="zh-TW" altLang="en-US" sz="800" dirty="0">
                        <a:solidFill>
                          <a:schemeClr val="tx1"/>
                        </a:solidFill>
                        <a:latin typeface="思源黑體 TW Bold" panose="020B0800000000000000" pitchFamily="34" charset="-120"/>
                        <a:ea typeface="思源黑體 TW Bold" panose="020B0800000000000000" pitchFamily="34" charset="-120"/>
                      </a:endParaRPr>
                    </a:p>
                  </a:txBody>
                  <a:tcPr>
                    <a:lnL w="76200" cap="flat" cmpd="sng" algn="ctr">
                      <a:solidFill>
                        <a:srgbClr val="99CCFF"/>
                      </a:solidFill>
                      <a:prstDash val="solid"/>
                      <a:round/>
                      <a:headEnd type="none" w="med" len="med"/>
                      <a:tailEnd type="none" w="med" len="med"/>
                    </a:lnL>
                    <a:lnR w="76200" cap="flat" cmpd="sng" algn="ctr">
                      <a:solidFill>
                        <a:srgbClr val="99CCFF"/>
                      </a:solidFill>
                      <a:prstDash val="solid"/>
                      <a:round/>
                      <a:headEnd type="none" w="med" len="med"/>
                      <a:tailEnd type="none" w="med" len="med"/>
                    </a:lnR>
                    <a:lnT w="19050" cap="flat" cmpd="sng" algn="ctr">
                      <a:solidFill>
                        <a:srgbClr val="00B0F0"/>
                      </a:solidFill>
                      <a:prstDash val="sysDash"/>
                      <a:round/>
                      <a:headEnd type="none" w="med" len="med"/>
                      <a:tailEnd type="none" w="med" len="med"/>
                    </a:lnT>
                    <a:lnB w="19050" cap="flat" cmpd="sng" algn="ctr">
                      <a:solidFill>
                        <a:srgbClr val="00B0F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350504"/>
                  </a:ext>
                </a:extLst>
              </a:tr>
              <a:tr h="936000">
                <a:tc>
                  <a:txBody>
                    <a:bodyPr/>
                    <a:lstStyle/>
                    <a:p>
                      <a:pPr marL="217749" indent="-217749" algn="just">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重建</a:t>
                      </a:r>
                      <a:r>
                        <a:rPr lang="zh-TW" altLang="en-US" sz="800" kern="1200" dirty="0">
                          <a:solidFill>
                            <a:schemeClr val="tx1">
                              <a:lumMod val="65000"/>
                              <a:lumOff val="35000"/>
                            </a:schemeClr>
                          </a:solidFill>
                          <a:latin typeface="思源黑體 TW Bold" panose="020B0800000000000000" pitchFamily="34" charset="-120"/>
                          <a:ea typeface="思源黑體 TW Bold" panose="020B0800000000000000" pitchFamily="34" charset="-120"/>
                          <a:cs typeface="+mn-cs"/>
                        </a:rPr>
                        <a:t>（購）</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貸款額度：最高</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350</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萬元</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7749" indent="-217749" algn="just" eaLnBrk="0" hangingPunct="0">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償還年限：最長</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20</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年，寬限期（繳息不還本）最長</a:t>
                      </a:r>
                      <a:r>
                        <a:rPr lang="en-US" altLang="zh-TW"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5</a:t>
                      </a:r>
                      <a:r>
                        <a:rPr lang="zh-TW" altLang="en-US"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年</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800"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217749" indent="-217749" algn="just" eaLnBrk="0" hangingPunct="0">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修繕貸款額度：最高</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150</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萬元</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800"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217749" indent="-217749" algn="just" eaLnBrk="0" hangingPunct="0">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償還年限：最長</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15</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年，寬限期（繳息不還本）最長</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3</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年</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800"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217749" indent="-217749" algn="just" eaLnBrk="0" hangingPunct="0">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優惠利率：按「中華郵政股份有限公司二年期定期儲金機動利率減</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0.533%</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」機動調整，目前為</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1.187%</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 。</a:t>
                      </a:r>
                      <a:endParaRPr lang="en-US" altLang="zh-TW" sz="800"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217749" marR="0" lvl="0" indent="-217749" algn="just" defTabSz="755934" rtl="0" eaLnBrk="0" fontAlgn="auto" latinLnBrk="0" hangingPunct="0">
                        <a:lnSpc>
                          <a:spcPts val="1000"/>
                        </a:lnSpc>
                        <a:spcBef>
                          <a:spcPts val="0"/>
                        </a:spcBef>
                        <a:spcAft>
                          <a:spcPts val="0"/>
                        </a:spcAft>
                        <a:buClr>
                          <a:srgbClr val="59C0D8"/>
                        </a:buClr>
                        <a:buSzTx/>
                        <a:buFont typeface="Wingdings" panose="05000000000000000000" pitchFamily="2" charset="2"/>
                        <a:buChar char="u"/>
                        <a:tabLst/>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不得與財團法人賑災基金會重建重購賑助重複申請</a:t>
                      </a:r>
                      <a:endParaRPr lang="zh-TW" altLang="en-US" sz="800" dirty="0"/>
                    </a:p>
                  </a:txBody>
                  <a:tcPr>
                    <a:lnL w="76200" cap="flat" cmpd="sng" algn="ctr">
                      <a:solidFill>
                        <a:srgbClr val="99CCFF"/>
                      </a:solidFill>
                      <a:prstDash val="solid"/>
                      <a:round/>
                      <a:headEnd type="none" w="med" len="med"/>
                      <a:tailEnd type="none" w="med" len="med"/>
                    </a:lnL>
                    <a:lnR w="76200" cap="flat" cmpd="sng" algn="ctr">
                      <a:solidFill>
                        <a:srgbClr val="99CCFF"/>
                      </a:solidFill>
                      <a:prstDash val="solid"/>
                      <a:round/>
                      <a:headEnd type="none" w="med" len="med"/>
                      <a:tailEnd type="none" w="med" len="med"/>
                    </a:lnR>
                    <a:lnT w="19050" cap="flat" cmpd="sng" algn="ctr">
                      <a:solidFill>
                        <a:srgbClr val="00B0F0"/>
                      </a:solidFill>
                      <a:prstDash val="sysDash"/>
                      <a:round/>
                      <a:headEnd type="none" w="med" len="med"/>
                      <a:tailEnd type="none" w="med" len="med"/>
                    </a:lnT>
                    <a:lnB w="19050" cap="flat" cmpd="sng" algn="ctr">
                      <a:solidFill>
                        <a:srgbClr val="00B0F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6569404"/>
                  </a:ext>
                </a:extLst>
              </a:tr>
              <a:tr h="1260000">
                <a:tc>
                  <a:txBody>
                    <a:bodyPr/>
                    <a:lstStyle/>
                    <a:p>
                      <a:pPr marL="204494" indent="-204494" algn="just">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因</a:t>
                      </a:r>
                      <a:r>
                        <a:rPr lang="zh-TW" altLang="en-US" sz="800" dirty="0">
                          <a:solidFill>
                            <a:srgbClr val="117BC7"/>
                          </a:solidFill>
                          <a:latin typeface="思源黑體 TW Bold" panose="020B0800000000000000" pitchFamily="34" charset="-120"/>
                          <a:ea typeface="思源黑體 TW Bold" panose="020B0800000000000000" pitchFamily="34" charset="-120"/>
                        </a:rPr>
                        <a:t>天災</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致自有住宅毀損，達不堪居住之程度者</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800" dirty="0">
                        <a:solidFill>
                          <a:srgbClr val="117BC7"/>
                        </a:solidFill>
                        <a:latin typeface="思源黑體 TW Bold" panose="020B0800000000000000" pitchFamily="34" charset="-120"/>
                        <a:ea typeface="思源黑體 TW Bold" panose="020B0800000000000000" pitchFamily="34" charset="-120"/>
                      </a:endParaRPr>
                    </a:p>
                    <a:p>
                      <a:pPr marL="204494" indent="-204494" algn="just">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本人及配偶未有其他住宅者</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依其家庭總收入及全家人口數分為二類：</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351450" indent="-171450" algn="just">
                        <a:lnSpc>
                          <a:spcPts val="1000"/>
                        </a:lnSpc>
                        <a:buClr>
                          <a:srgbClr val="59C0D8"/>
                        </a:buClr>
                        <a:buFont typeface="Wingdings" panose="05000000000000000000" pitchFamily="2" charset="2"/>
                        <a:buChar char="l"/>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第一類：家戶內，每人每月平均所得</a:t>
                      </a:r>
                      <a:r>
                        <a:rPr lang="zh-TW" altLang="en-US" sz="800" dirty="0">
                          <a:solidFill>
                            <a:srgbClr val="117BC7"/>
                          </a:solidFill>
                          <a:latin typeface="思源黑體 TW Bold" panose="020B0800000000000000" pitchFamily="34" charset="-120"/>
                          <a:ea typeface="思源黑體 TW Bold" panose="020B0800000000000000" pitchFamily="34" charset="-120"/>
                        </a:rPr>
                        <a:t>未超過</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政府當年度公布最低生活費用標準及家庭財產一定金額者。按每戶人數計算，每戶人數二人以下者，賑助新臺幣</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40</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萬元；每戶人數三人以上者，賑助新臺幣</a:t>
                      </a:r>
                      <a:r>
                        <a:rPr lang="en-US" altLang="zh-TW"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50</a:t>
                      </a:r>
                      <a:r>
                        <a:rPr lang="zh-TW" altLang="en-US"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萬元</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351450" indent="-171450" algn="just">
                        <a:lnSpc>
                          <a:spcPts val="1000"/>
                        </a:lnSpc>
                        <a:buClr>
                          <a:srgbClr val="59C0D8"/>
                        </a:buClr>
                        <a:buFont typeface="Wingdings" panose="05000000000000000000" pitchFamily="2" charset="2"/>
                        <a:buChar char="l"/>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第二類：家戶內，每人每月平均所得</a:t>
                      </a:r>
                      <a:r>
                        <a:rPr lang="zh-TW" altLang="en-US" sz="800" dirty="0">
                          <a:solidFill>
                            <a:srgbClr val="117BC7"/>
                          </a:solidFill>
                          <a:latin typeface="思源黑體 TW Bold" panose="020B0800000000000000" pitchFamily="34" charset="-120"/>
                          <a:ea typeface="思源黑體 TW Bold" panose="020B0800000000000000" pitchFamily="34" charset="-120"/>
                        </a:rPr>
                        <a:t>未超過</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政府當年度公布最低生活費用標準及家庭財產一定金額之</a:t>
                      </a:r>
                      <a:r>
                        <a:rPr lang="en-US" altLang="zh-TW" sz="800" dirty="0">
                          <a:solidFill>
                            <a:srgbClr val="117BC7"/>
                          </a:solidFill>
                          <a:latin typeface="思源黑體 TW Bold" panose="020B0800000000000000" pitchFamily="34" charset="-120"/>
                          <a:ea typeface="思源黑體 TW Bold" panose="020B0800000000000000" pitchFamily="34" charset="-120"/>
                        </a:rPr>
                        <a:t>1.5</a:t>
                      </a:r>
                      <a:r>
                        <a:rPr lang="zh-TW" altLang="en-US" sz="800" dirty="0">
                          <a:solidFill>
                            <a:srgbClr val="117BC7"/>
                          </a:solidFill>
                          <a:latin typeface="思源黑體 TW Bold" panose="020B0800000000000000" pitchFamily="34" charset="-120"/>
                          <a:ea typeface="思源黑體 TW Bold" panose="020B0800000000000000" pitchFamily="34" charset="-120"/>
                        </a:rPr>
                        <a:t>倍</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者。按每戶人數計算人以上者，賑助新臺幣</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25</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萬元</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7749" indent="-217749" algn="just">
                        <a:lnSpc>
                          <a:spcPts val="1000"/>
                        </a:lnSpc>
                        <a:buClr>
                          <a:srgbClr val="59C0D8"/>
                        </a:buClr>
                        <a:buFont typeface="Wingdings" panose="05000000000000000000" pitchFamily="2" charset="2"/>
                        <a:buChar char="u"/>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受災戶實際狀況與第一類或第二類情境相同，由鄉鎮市公所受理申請、初審，縣市政府複審確定</a:t>
                      </a:r>
                      <a:r>
                        <a:rPr lang="zh-TW" altLang="en-US" sz="800"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zh-TW" altLang="en-US" sz="800" dirty="0"/>
                    </a:p>
                  </a:txBody>
                  <a:tcPr>
                    <a:lnL w="76200" cap="flat" cmpd="sng" algn="ctr">
                      <a:solidFill>
                        <a:srgbClr val="99CCFF"/>
                      </a:solidFill>
                      <a:prstDash val="solid"/>
                      <a:round/>
                      <a:headEnd type="none" w="med" len="med"/>
                      <a:tailEnd type="none" w="med" len="med"/>
                    </a:lnL>
                    <a:lnR w="76200" cap="flat" cmpd="sng" algn="ctr">
                      <a:solidFill>
                        <a:srgbClr val="99CCFF"/>
                      </a:solidFill>
                      <a:prstDash val="solid"/>
                      <a:round/>
                      <a:headEnd type="none" w="med" len="med"/>
                      <a:tailEnd type="none" w="med" len="med"/>
                    </a:lnR>
                    <a:lnT w="19050" cap="flat" cmpd="sng" algn="ctr">
                      <a:solidFill>
                        <a:srgbClr val="00B0F0"/>
                      </a:solidFill>
                      <a:prstDash val="sysDash"/>
                      <a:round/>
                      <a:headEnd type="none" w="med" len="med"/>
                      <a:tailEnd type="none" w="med" len="med"/>
                    </a:lnT>
                    <a:lnB w="7620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63618"/>
                  </a:ext>
                </a:extLst>
              </a:tr>
            </a:tbl>
          </a:graphicData>
        </a:graphic>
      </p:graphicFrame>
      <p:pic>
        <p:nvPicPr>
          <p:cNvPr id="8" name="Picture 6">
            <a:extLst>
              <a:ext uri="{FF2B5EF4-FFF2-40B4-BE49-F238E27FC236}">
                <a16:creationId xmlns:a16="http://schemas.microsoft.com/office/drawing/2014/main" id="{A76926A7-7ACE-3CDA-A49A-FFFE497A2F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3800" y="399963"/>
            <a:ext cx="1328593" cy="882046"/>
          </a:xfrm>
          <a:prstGeom prst="rect">
            <a:avLst/>
          </a:prstGeom>
          <a:noFill/>
          <a:extLst>
            <a:ext uri="{909E8E84-426E-40DD-AFC4-6F175D3DCCD1}">
              <a14:hiddenFill xmlns:a14="http://schemas.microsoft.com/office/drawing/2010/main">
                <a:solidFill>
                  <a:srgbClr val="FFFFFF"/>
                </a:solidFill>
              </a14:hiddenFill>
            </a:ext>
          </a:extLst>
        </p:spPr>
      </p:pic>
      <p:sp>
        <p:nvSpPr>
          <p:cNvPr id="3" name="文字方塊 2">
            <a:extLst>
              <a:ext uri="{FF2B5EF4-FFF2-40B4-BE49-F238E27FC236}">
                <a16:creationId xmlns:a16="http://schemas.microsoft.com/office/drawing/2014/main" id="{9446E140-42C6-02FA-ECFB-4EDC362670F1}"/>
              </a:ext>
            </a:extLst>
          </p:cNvPr>
          <p:cNvSpPr txBox="1"/>
          <p:nvPr/>
        </p:nvSpPr>
        <p:spPr>
          <a:xfrm>
            <a:off x="4845369" y="10261468"/>
            <a:ext cx="2700733" cy="377026"/>
          </a:xfrm>
          <a:prstGeom prst="rect">
            <a:avLst/>
          </a:prstGeom>
          <a:noFill/>
        </p:spPr>
        <p:txBody>
          <a:bodyPr wrap="square" rtlCol="0">
            <a:spAutoFit/>
          </a:bodyPr>
          <a:lstStyle/>
          <a:p>
            <a:pPr algn="r">
              <a:spcAft>
                <a:spcPts val="300"/>
              </a:spcAft>
            </a:pPr>
            <a:r>
              <a:rPr lang="zh-TW" altLang="en-US"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資料來源</a:t>
            </a:r>
            <a:r>
              <a:rPr lang="zh-TW" altLang="en-US" sz="8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內政部國土管理署 花蓮縣政府</a:t>
            </a:r>
            <a:endParaRPr lang="en-US" altLang="zh-TW" sz="800" b="1"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algn="r"/>
            <a:r>
              <a:rPr lang="zh-TW" altLang="en-US"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前</a:t>
            </a:r>
            <a:r>
              <a:rPr lang="en-US" altLang="zh-TW"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921</a:t>
            </a:r>
            <a:r>
              <a:rPr lang="zh-TW" altLang="en-US" sz="800" b="1" dirty="0">
                <a:solidFill>
                  <a:schemeClr val="tx1">
                    <a:lumMod val="65000"/>
                    <a:lumOff val="35000"/>
                  </a:schemeClr>
                </a:solidFill>
                <a:latin typeface="思源黑體 TW Bold" panose="020B0800000000000000" pitchFamily="34" charset="-120"/>
                <a:ea typeface="思源黑體 TW Bold" panose="020B0800000000000000" pitchFamily="34" charset="-120"/>
              </a:rPr>
              <a:t>基金會執行長  謝志誠 ／整理製表</a:t>
            </a:r>
          </a:p>
        </p:txBody>
      </p:sp>
      <p:graphicFrame>
        <p:nvGraphicFramePr>
          <p:cNvPr id="17" name="表格 16">
            <a:extLst>
              <a:ext uri="{FF2B5EF4-FFF2-40B4-BE49-F238E27FC236}">
                <a16:creationId xmlns:a16="http://schemas.microsoft.com/office/drawing/2014/main" id="{A6AAD8EA-10B4-3B35-8CD5-459D3746478A}"/>
              </a:ext>
            </a:extLst>
          </p:cNvPr>
          <p:cNvGraphicFramePr>
            <a:graphicFrameLocks noGrp="1"/>
          </p:cNvGraphicFramePr>
          <p:nvPr>
            <p:extLst>
              <p:ext uri="{D42A27DB-BD31-4B8C-83A1-F6EECF244321}">
                <p14:modId xmlns:p14="http://schemas.microsoft.com/office/powerpoint/2010/main" val="546526776"/>
              </p:ext>
            </p:extLst>
          </p:nvPr>
        </p:nvGraphicFramePr>
        <p:xfrm>
          <a:off x="179569" y="2681610"/>
          <a:ext cx="1188000" cy="7344220"/>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3522844770"/>
                    </a:ext>
                  </a:extLst>
                </a:gridCol>
              </a:tblGrid>
              <a:tr h="1980220">
                <a:tc>
                  <a:txBody>
                    <a:bodyPr/>
                    <a:lstStyle/>
                    <a:p>
                      <a:pPr algn="ctr">
                        <a:spcAft>
                          <a:spcPts val="0"/>
                        </a:spcAft>
                      </a:pPr>
                      <a:r>
                        <a:rPr lang="zh-TW" altLang="en-US" sz="1400" b="1" kern="1000" dirty="0">
                          <a:solidFill>
                            <a:srgbClr val="FF0000"/>
                          </a:solidFill>
                          <a:latin typeface="思源黑體 TW Bold" panose="020B0800000000000000" pitchFamily="34" charset="-120"/>
                          <a:ea typeface="思源黑體 TW Bold" panose="020B0800000000000000" pitchFamily="34" charset="-120"/>
                          <a:cs typeface="華康中黑體" panose="020B0509000000000000" pitchFamily="49" charset="-120"/>
                        </a:rPr>
                        <a:t>都更危老</a:t>
                      </a:r>
                      <a:endParaRPr lang="en-US" altLang="zh-TW" sz="1400" b="1" kern="1000" dirty="0">
                        <a:solidFill>
                          <a:srgbClr val="FF0000"/>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algn="ctr">
                        <a:spcAft>
                          <a:spcPts val="0"/>
                        </a:spcAft>
                      </a:pPr>
                      <a:r>
                        <a:rPr lang="zh-TW" altLang="en-US" sz="1400" b="1" kern="1000" dirty="0">
                          <a:solidFill>
                            <a:srgbClr val="FF0000"/>
                          </a:solidFill>
                          <a:latin typeface="思源黑體 TW Bold" panose="020B0800000000000000" pitchFamily="34" charset="-120"/>
                          <a:ea typeface="思源黑體 TW Bold" panose="020B0800000000000000" pitchFamily="34" charset="-120"/>
                          <a:cs typeface="華康中黑體" panose="020B0509000000000000" pitchFamily="49" charset="-120"/>
                        </a:rPr>
                        <a:t>重建補助</a:t>
                      </a:r>
                      <a:endParaRPr lang="zh-TW" altLang="en-US" sz="1400" dirty="0">
                        <a:solidFill>
                          <a:srgbClr val="FF0000"/>
                        </a:solidFill>
                        <a:latin typeface="思源黑體 TW Bold" panose="020B0800000000000000" pitchFamily="34" charset="-120"/>
                        <a:ea typeface="思源黑體 TW Bold" panose="020B0800000000000000" pitchFamily="34" charset="-120"/>
                      </a:endParaRPr>
                    </a:p>
                  </a:txBody>
                  <a:tcPr anchor="ctr">
                    <a:lnL w="76200" cap="flat" cmpd="sng" algn="ctr">
                      <a:solidFill>
                        <a:schemeClr val="accent2">
                          <a:lumMod val="60000"/>
                          <a:lumOff val="40000"/>
                        </a:schemeClr>
                      </a:solidFill>
                      <a:prstDash val="solid"/>
                      <a:round/>
                      <a:headEnd type="none" w="med" len="med"/>
                      <a:tailEnd type="none" w="med" len="med"/>
                    </a:lnL>
                    <a:lnR w="76200" cap="flat" cmpd="sng" algn="ctr">
                      <a:solidFill>
                        <a:schemeClr val="accent2">
                          <a:lumMod val="60000"/>
                          <a:lumOff val="40000"/>
                        </a:schemeClr>
                      </a:solidFill>
                      <a:prstDash val="solid"/>
                      <a:round/>
                      <a:headEnd type="none" w="med" len="med"/>
                      <a:tailEnd type="none" w="med" len="med"/>
                    </a:lnR>
                    <a:lnT w="76200" cap="flat" cmpd="sng" algn="ctr">
                      <a:solidFill>
                        <a:schemeClr val="accent2">
                          <a:lumMod val="60000"/>
                          <a:lumOff val="40000"/>
                        </a:schemeClr>
                      </a:solidFill>
                      <a:prstDash val="solid"/>
                      <a:round/>
                      <a:headEnd type="none" w="med" len="med"/>
                      <a:tailEnd type="none" w="med" len="med"/>
                    </a:lnT>
                    <a:lnB w="19050" cap="flat" cmpd="sng" algn="ctr">
                      <a:solidFill>
                        <a:schemeClr val="accent2"/>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8533167"/>
                  </a:ext>
                </a:extLst>
              </a:tr>
              <a:tr h="1368000">
                <a:tc>
                  <a:txBody>
                    <a:bodyPr/>
                    <a:lstStyle/>
                    <a:p>
                      <a:pPr algn="ctr"/>
                      <a:r>
                        <a:rPr lang="zh-TW" altLang="en-US" sz="1400" spc="0" dirty="0">
                          <a:solidFill>
                            <a:srgbClr val="FF0000"/>
                          </a:solidFill>
                          <a:latin typeface="思源黑體 TW Bold" panose="020B0800000000000000" pitchFamily="34" charset="-120"/>
                          <a:ea typeface="思源黑體 TW Bold" panose="020B0800000000000000" pitchFamily="34" charset="-120"/>
                        </a:rPr>
                        <a:t>原容積</a:t>
                      </a:r>
                      <a:endParaRPr lang="en-US" altLang="zh-TW" sz="1400" spc="0" dirty="0">
                        <a:solidFill>
                          <a:srgbClr val="FF0000"/>
                        </a:solidFill>
                        <a:latin typeface="思源黑體 TW Bold" panose="020B0800000000000000" pitchFamily="34" charset="-120"/>
                        <a:ea typeface="思源黑體 TW Bold" panose="020B0800000000000000" pitchFamily="34" charset="-120"/>
                      </a:endParaRPr>
                    </a:p>
                    <a:p>
                      <a:pPr algn="ctr"/>
                      <a:r>
                        <a:rPr lang="zh-TW" altLang="en-US" sz="1400" spc="0" dirty="0">
                          <a:solidFill>
                            <a:srgbClr val="FF0000"/>
                          </a:solidFill>
                          <a:latin typeface="思源黑體 TW Bold" panose="020B0800000000000000" pitchFamily="34" charset="-120"/>
                          <a:ea typeface="思源黑體 TW Bold" panose="020B0800000000000000" pitchFamily="34" charset="-120"/>
                        </a:rPr>
                        <a:t>重建補助</a:t>
                      </a:r>
                      <a:endParaRPr lang="zh-TW" altLang="en-US" sz="1400" dirty="0">
                        <a:solidFill>
                          <a:srgbClr val="FF0000"/>
                        </a:solidFill>
                        <a:latin typeface="思源黑體 TW Bold" panose="020B0800000000000000" pitchFamily="34" charset="-120"/>
                        <a:ea typeface="思源黑體 TW Bold" panose="020B0800000000000000" pitchFamily="34" charset="-120"/>
                      </a:endParaRPr>
                    </a:p>
                  </a:txBody>
                  <a:tcPr anchor="ctr">
                    <a:lnL w="76200" cap="flat" cmpd="sng" algn="ctr">
                      <a:solidFill>
                        <a:schemeClr val="accent2">
                          <a:lumMod val="60000"/>
                          <a:lumOff val="40000"/>
                        </a:schemeClr>
                      </a:solidFill>
                      <a:prstDash val="solid"/>
                      <a:round/>
                      <a:headEnd type="none" w="med" len="med"/>
                      <a:tailEnd type="none" w="med" len="med"/>
                    </a:lnL>
                    <a:lnR w="76200" cap="flat" cmpd="sng" algn="ctr">
                      <a:solidFill>
                        <a:schemeClr val="accent2">
                          <a:lumMod val="60000"/>
                          <a:lumOff val="40000"/>
                        </a:schemeClr>
                      </a:solidFill>
                      <a:prstDash val="solid"/>
                      <a:round/>
                      <a:headEnd type="none" w="med" len="med"/>
                      <a:tailEnd type="none" w="med" len="med"/>
                    </a:lnR>
                    <a:lnT w="19050" cap="flat" cmpd="sng" algn="ctr">
                      <a:solidFill>
                        <a:schemeClr val="accent2"/>
                      </a:solidFill>
                      <a:prstDash val="sysDash"/>
                      <a:round/>
                      <a:headEnd type="none" w="med" len="med"/>
                      <a:tailEnd type="none" w="med" len="med"/>
                    </a:lnT>
                    <a:lnB w="19050" cap="flat" cmpd="sng" algn="ctr">
                      <a:solidFill>
                        <a:schemeClr val="accent2"/>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4040331"/>
                  </a:ext>
                </a:extLst>
              </a:tr>
              <a:tr h="900000">
                <a:tc>
                  <a:txBody>
                    <a:bodyPr/>
                    <a:lstStyle/>
                    <a:p>
                      <a:pPr marL="0" algn="ctr" defTabSz="755934" rtl="0" eaLnBrk="1" latinLnBrk="0" hangingPunct="1"/>
                      <a:r>
                        <a:rPr lang="zh-TW" altLang="en-US" sz="1400" kern="1200" spc="0" dirty="0">
                          <a:solidFill>
                            <a:srgbClr val="FF0000"/>
                          </a:solidFill>
                          <a:latin typeface="思源黑體 TW Bold" panose="020B0800000000000000" pitchFamily="34" charset="-120"/>
                          <a:ea typeface="思源黑體 TW Bold" panose="020B0800000000000000" pitchFamily="34" charset="-120"/>
                          <a:cs typeface="+mn-cs"/>
                        </a:rPr>
                        <a:t>紅黃單＋耐震弱層補強</a:t>
                      </a:r>
                    </a:p>
                    <a:p>
                      <a:endParaRPr lang="zh-TW" altLang="en-US" sz="1400" dirty="0">
                        <a:solidFill>
                          <a:srgbClr val="FF0000"/>
                        </a:solidFill>
                      </a:endParaRPr>
                    </a:p>
                  </a:txBody>
                  <a:tcPr anchor="ctr">
                    <a:lnL w="76200" cap="flat" cmpd="sng" algn="ctr">
                      <a:solidFill>
                        <a:schemeClr val="accent2">
                          <a:lumMod val="60000"/>
                          <a:lumOff val="40000"/>
                        </a:schemeClr>
                      </a:solidFill>
                      <a:prstDash val="solid"/>
                      <a:round/>
                      <a:headEnd type="none" w="med" len="med"/>
                      <a:tailEnd type="none" w="med" len="med"/>
                    </a:lnL>
                    <a:lnR w="76200" cap="flat" cmpd="sng" algn="ctr">
                      <a:solidFill>
                        <a:schemeClr val="accent2">
                          <a:lumMod val="60000"/>
                          <a:lumOff val="40000"/>
                        </a:schemeClr>
                      </a:solidFill>
                      <a:prstDash val="solid"/>
                      <a:round/>
                      <a:headEnd type="none" w="med" len="med"/>
                      <a:tailEnd type="none" w="med" len="med"/>
                    </a:lnR>
                    <a:lnT w="19050" cap="flat" cmpd="sng" algn="ctr">
                      <a:solidFill>
                        <a:schemeClr val="accent2"/>
                      </a:solidFill>
                      <a:prstDash val="sysDash"/>
                      <a:round/>
                      <a:headEnd type="none" w="med" len="med"/>
                      <a:tailEnd type="none" w="med" len="med"/>
                    </a:lnT>
                    <a:lnB w="19050" cap="flat" cmpd="sng" algn="ctr">
                      <a:solidFill>
                        <a:schemeClr val="accent2"/>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82951688"/>
                  </a:ext>
                </a:extLst>
              </a:tr>
              <a:tr h="864000">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TW" altLang="en-US" sz="1400" dirty="0">
                          <a:solidFill>
                            <a:srgbClr val="FF0000"/>
                          </a:solidFill>
                          <a:latin typeface="思源黑體 TW Bold" panose="020B0800000000000000" pitchFamily="34" charset="-120"/>
                          <a:ea typeface="思源黑體 TW Bold" panose="020B0800000000000000" pitchFamily="34" charset="-120"/>
                        </a:rPr>
                        <a:t>災損建物評估後拆除或修繕補助</a:t>
                      </a:r>
                      <a:endParaRPr lang="zh-TW" altLang="en-US" sz="1400" dirty="0">
                        <a:solidFill>
                          <a:srgbClr val="FF0000"/>
                        </a:solidFill>
                      </a:endParaRPr>
                    </a:p>
                  </a:txBody>
                  <a:tcPr anchor="ctr">
                    <a:lnL w="76200" cap="flat" cmpd="sng" algn="ctr">
                      <a:solidFill>
                        <a:schemeClr val="accent2">
                          <a:lumMod val="60000"/>
                          <a:lumOff val="40000"/>
                        </a:schemeClr>
                      </a:solidFill>
                      <a:prstDash val="solid"/>
                      <a:round/>
                      <a:headEnd type="none" w="med" len="med"/>
                      <a:tailEnd type="none" w="med" len="med"/>
                    </a:lnL>
                    <a:lnR w="76200" cap="flat" cmpd="sng" algn="ctr">
                      <a:solidFill>
                        <a:schemeClr val="accent2">
                          <a:lumMod val="60000"/>
                          <a:lumOff val="40000"/>
                        </a:schemeClr>
                      </a:solidFill>
                      <a:prstDash val="solid"/>
                      <a:round/>
                      <a:headEnd type="none" w="med" len="med"/>
                      <a:tailEnd type="none" w="med" len="med"/>
                    </a:lnR>
                    <a:lnT w="19050" cap="flat" cmpd="sng" algn="ctr">
                      <a:solidFill>
                        <a:schemeClr val="accent2"/>
                      </a:solidFill>
                      <a:prstDash val="sysDash"/>
                      <a:round/>
                      <a:headEnd type="none" w="med" len="med"/>
                      <a:tailEnd type="none" w="med" len="med"/>
                    </a:lnT>
                    <a:lnB w="19050" cap="flat" cmpd="sng" algn="ctr">
                      <a:solidFill>
                        <a:schemeClr val="accent2"/>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8624036"/>
                  </a:ext>
                </a:extLst>
              </a:tr>
              <a:tr h="972000">
                <a:tc>
                  <a:txBody>
                    <a:bodyPr/>
                    <a:lstStyle/>
                    <a:p>
                      <a:pPr algn="ctr"/>
                      <a:r>
                        <a:rPr lang="zh-TW" altLang="en-US" sz="1400" b="1" dirty="0">
                          <a:solidFill>
                            <a:srgbClr val="FF0000"/>
                          </a:solidFill>
                          <a:latin typeface="思源黑體 TW Bold" panose="020B0800000000000000" pitchFamily="34" charset="-120"/>
                          <a:ea typeface="思源黑體 TW Bold" panose="020B0800000000000000" pitchFamily="34" charset="-120"/>
                        </a:rPr>
                        <a:t>重建</a:t>
                      </a:r>
                      <a:r>
                        <a:rPr lang="en-US" altLang="zh-TW" sz="1400" b="1" dirty="0">
                          <a:solidFill>
                            <a:srgbClr val="FF0000"/>
                          </a:solidFill>
                          <a:latin typeface="思源黑體 TW Bold" panose="020B0800000000000000" pitchFamily="34" charset="-120"/>
                          <a:ea typeface="思源黑體 TW Bold" panose="020B0800000000000000" pitchFamily="34" charset="-120"/>
                        </a:rPr>
                        <a:t>(</a:t>
                      </a:r>
                      <a:r>
                        <a:rPr lang="zh-TW" altLang="en-US" sz="1400" b="1" dirty="0">
                          <a:solidFill>
                            <a:srgbClr val="FF0000"/>
                          </a:solidFill>
                          <a:latin typeface="思源黑體 TW Bold" panose="020B0800000000000000" pitchFamily="34" charset="-120"/>
                          <a:ea typeface="思源黑體 TW Bold" panose="020B0800000000000000" pitchFamily="34" charset="-120"/>
                        </a:rPr>
                        <a:t>購</a:t>
                      </a:r>
                      <a:r>
                        <a:rPr lang="en-US" altLang="zh-TW" sz="1400" b="1" dirty="0">
                          <a:solidFill>
                            <a:srgbClr val="FF0000"/>
                          </a:solidFill>
                          <a:latin typeface="思源黑體 TW Bold" panose="020B0800000000000000" pitchFamily="34" charset="-120"/>
                          <a:ea typeface="思源黑體 TW Bold" panose="020B0800000000000000" pitchFamily="34" charset="-120"/>
                        </a:rPr>
                        <a:t>)</a:t>
                      </a:r>
                    </a:p>
                    <a:p>
                      <a:pPr algn="ctr"/>
                      <a:r>
                        <a:rPr lang="zh-TW" altLang="en-US" sz="1400" b="1" dirty="0">
                          <a:solidFill>
                            <a:srgbClr val="FF0000"/>
                          </a:solidFill>
                          <a:latin typeface="微軟正黑體" panose="020B0604030504040204" pitchFamily="34" charset="-120"/>
                          <a:ea typeface="微軟正黑體" panose="020B0604030504040204" pitchFamily="34" charset="-120"/>
                        </a:rPr>
                        <a:t>／修繕</a:t>
                      </a:r>
                      <a:r>
                        <a:rPr lang="zh-TW" altLang="en-US" sz="1400" b="1" dirty="0">
                          <a:solidFill>
                            <a:srgbClr val="FF0000"/>
                          </a:solidFill>
                          <a:latin typeface="思源黑體 TW Bold" panose="020B0800000000000000" pitchFamily="34" charset="-120"/>
                          <a:ea typeface="思源黑體 TW Bold" panose="020B0800000000000000" pitchFamily="34" charset="-120"/>
                        </a:rPr>
                        <a:t>住宅貸款</a:t>
                      </a:r>
                      <a:endParaRPr lang="zh-TW" altLang="en-US" sz="1400" dirty="0">
                        <a:solidFill>
                          <a:srgbClr val="FF0000"/>
                        </a:solidFill>
                      </a:endParaRPr>
                    </a:p>
                  </a:txBody>
                  <a:tcPr anchor="ctr">
                    <a:lnL w="76200" cap="flat" cmpd="sng" algn="ctr">
                      <a:solidFill>
                        <a:schemeClr val="accent2">
                          <a:lumMod val="60000"/>
                          <a:lumOff val="40000"/>
                        </a:schemeClr>
                      </a:solidFill>
                      <a:prstDash val="solid"/>
                      <a:round/>
                      <a:headEnd type="none" w="med" len="med"/>
                      <a:tailEnd type="none" w="med" len="med"/>
                    </a:lnL>
                    <a:lnR w="76200" cap="flat" cmpd="sng" algn="ctr">
                      <a:solidFill>
                        <a:schemeClr val="accent2">
                          <a:lumMod val="60000"/>
                          <a:lumOff val="40000"/>
                        </a:schemeClr>
                      </a:solidFill>
                      <a:prstDash val="solid"/>
                      <a:round/>
                      <a:headEnd type="none" w="med" len="med"/>
                      <a:tailEnd type="none" w="med" len="med"/>
                    </a:lnR>
                    <a:lnT w="19050" cap="flat" cmpd="sng" algn="ctr">
                      <a:solidFill>
                        <a:schemeClr val="accent2"/>
                      </a:solidFill>
                      <a:prstDash val="sysDash"/>
                      <a:round/>
                      <a:headEnd type="none" w="med" len="med"/>
                      <a:tailEnd type="none" w="med" len="med"/>
                    </a:lnT>
                    <a:lnB w="19050" cap="flat" cmpd="sng" algn="ctr">
                      <a:solidFill>
                        <a:schemeClr val="accent2"/>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7213778"/>
                  </a:ext>
                </a:extLst>
              </a:tr>
              <a:tr h="1260000">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TW" altLang="en-US" sz="1200" dirty="0">
                          <a:solidFill>
                            <a:srgbClr val="FF0000"/>
                          </a:solidFill>
                          <a:latin typeface="思源黑體 TW Bold" panose="020B0800000000000000" pitchFamily="34" charset="-120"/>
                          <a:ea typeface="思源黑體 TW Bold" panose="020B0800000000000000" pitchFamily="34" charset="-120"/>
                        </a:rPr>
                        <a:t>財團法人</a:t>
                      </a:r>
                      <a:endParaRPr lang="en-US" altLang="zh-TW" sz="1200" dirty="0">
                        <a:solidFill>
                          <a:srgbClr val="FF0000"/>
                        </a:solidFill>
                        <a:latin typeface="思源黑體 TW Bold" panose="020B0800000000000000" pitchFamily="34" charset="-120"/>
                        <a:ea typeface="思源黑體 TW Bold" panose="020B0800000000000000" pitchFamily="34" charset="-120"/>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zh-TW" altLang="en-US" sz="1400" dirty="0">
                          <a:solidFill>
                            <a:srgbClr val="FF0000"/>
                          </a:solidFill>
                          <a:latin typeface="思源黑體 TW Bold" panose="020B0800000000000000" pitchFamily="34" charset="-120"/>
                          <a:ea typeface="思源黑體 TW Bold" panose="020B0800000000000000" pitchFamily="34" charset="-120"/>
                        </a:rPr>
                        <a:t>賑災基金會重建重購賑助</a:t>
                      </a:r>
                      <a:endParaRPr lang="zh-TW" altLang="en-US" sz="1400" dirty="0">
                        <a:solidFill>
                          <a:srgbClr val="FF0000"/>
                        </a:solidFill>
                      </a:endParaRPr>
                    </a:p>
                  </a:txBody>
                  <a:tcPr anchor="ctr">
                    <a:lnL w="76200" cap="flat" cmpd="sng" algn="ctr">
                      <a:solidFill>
                        <a:schemeClr val="accent2">
                          <a:lumMod val="60000"/>
                          <a:lumOff val="40000"/>
                        </a:schemeClr>
                      </a:solidFill>
                      <a:prstDash val="solid"/>
                      <a:round/>
                      <a:headEnd type="none" w="med" len="med"/>
                      <a:tailEnd type="none" w="med" len="med"/>
                    </a:lnL>
                    <a:lnR w="76200" cap="flat" cmpd="sng" algn="ctr">
                      <a:solidFill>
                        <a:schemeClr val="accent2">
                          <a:lumMod val="60000"/>
                          <a:lumOff val="40000"/>
                        </a:schemeClr>
                      </a:solidFill>
                      <a:prstDash val="solid"/>
                      <a:round/>
                      <a:headEnd type="none" w="med" len="med"/>
                      <a:tailEnd type="none" w="med" len="med"/>
                    </a:lnR>
                    <a:lnT w="19050" cap="flat" cmpd="sng" algn="ctr">
                      <a:solidFill>
                        <a:schemeClr val="accent2"/>
                      </a:solidFill>
                      <a:prstDash val="sysDash"/>
                      <a:round/>
                      <a:headEnd type="none" w="med" len="med"/>
                      <a:tailEnd type="none" w="med" len="med"/>
                    </a:lnT>
                    <a:lnB w="762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32546311"/>
                  </a:ext>
                </a:extLst>
              </a:tr>
            </a:tbl>
          </a:graphicData>
        </a:graphic>
      </p:graphicFrame>
      <p:graphicFrame>
        <p:nvGraphicFramePr>
          <p:cNvPr id="27" name="表格 26">
            <a:extLst>
              <a:ext uri="{FF2B5EF4-FFF2-40B4-BE49-F238E27FC236}">
                <a16:creationId xmlns:a16="http://schemas.microsoft.com/office/drawing/2014/main" id="{99C81298-089E-2A2D-22D0-8DE569CB3106}"/>
              </a:ext>
            </a:extLst>
          </p:cNvPr>
          <p:cNvGraphicFramePr>
            <a:graphicFrameLocks noGrp="1"/>
          </p:cNvGraphicFramePr>
          <p:nvPr>
            <p:extLst>
              <p:ext uri="{D42A27DB-BD31-4B8C-83A1-F6EECF244321}">
                <p14:modId xmlns:p14="http://schemas.microsoft.com/office/powerpoint/2010/main" val="1757314576"/>
              </p:ext>
            </p:extLst>
          </p:nvPr>
        </p:nvGraphicFramePr>
        <p:xfrm>
          <a:off x="6178794" y="2679806"/>
          <a:ext cx="1237303" cy="7380484"/>
        </p:xfrm>
        <a:graphic>
          <a:graphicData uri="http://schemas.openxmlformats.org/drawingml/2006/table">
            <a:tbl>
              <a:tblPr firstRow="1" bandRow="1">
                <a:tableStyleId>{5C22544A-7EE6-4342-B048-85BDC9FD1C3A}</a:tableStyleId>
              </a:tblPr>
              <a:tblGrid>
                <a:gridCol w="1237303">
                  <a:extLst>
                    <a:ext uri="{9D8B030D-6E8A-4147-A177-3AD203B41FA5}">
                      <a16:colId xmlns:a16="http://schemas.microsoft.com/office/drawing/2014/main" val="1792209897"/>
                    </a:ext>
                  </a:extLst>
                </a:gridCol>
              </a:tblGrid>
              <a:tr h="3348372">
                <a:tc>
                  <a:txBody>
                    <a:bodyPr/>
                    <a:lstStyle/>
                    <a:p>
                      <a:pPr marL="171450" indent="-171450" algn="just" defTabSz="817978" rtl="0" eaLnBrk="1" latinLnBrk="0" hangingPunct="1">
                        <a:lnSpc>
                          <a:spcPts val="1200"/>
                        </a:lnSpc>
                        <a:spcAft>
                          <a:spcPts val="0"/>
                        </a:spcAft>
                        <a:buClr>
                          <a:srgbClr val="92D050"/>
                        </a:buClr>
                        <a:buFont typeface="Wingdings" panose="05000000000000000000" pitchFamily="2" charset="2"/>
                        <a:buChar char="l"/>
                        <a:defRPr/>
                      </a:pP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just" defTabSz="817978" rtl="0" eaLnBrk="1" latinLnBrk="0" hangingPunct="1">
                        <a:lnSpc>
                          <a:spcPts val="1200"/>
                        </a:lnSpc>
                        <a:spcAft>
                          <a:spcPts val="0"/>
                        </a:spcAft>
                        <a:buClr>
                          <a:srgbClr val="92D050"/>
                        </a:buClr>
                        <a:buFont typeface="Wingdings" panose="05000000000000000000" pitchFamily="2" charset="2"/>
                        <a:buChar char="l"/>
                        <a:defRPr/>
                      </a:pP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just" defTabSz="817978" rtl="0" eaLnBrk="1" latinLnBrk="0" hangingPunct="1">
                        <a:lnSpc>
                          <a:spcPts val="1200"/>
                        </a:lnSpc>
                        <a:spcAft>
                          <a:spcPts val="0"/>
                        </a:spcAft>
                        <a:buClr>
                          <a:srgbClr val="92D050"/>
                        </a:buClr>
                        <a:buFont typeface="Wingdings" panose="05000000000000000000" pitchFamily="2" charset="2"/>
                        <a:buChar char="l"/>
                        <a:defRPr/>
                      </a:pP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just" defTabSz="817978" rtl="0" eaLnBrk="1" latinLnBrk="0" hangingPunct="1">
                        <a:lnSpc>
                          <a:spcPts val="1200"/>
                        </a:lnSpc>
                        <a:spcAft>
                          <a:spcPts val="0"/>
                        </a:spcAft>
                        <a:buClr>
                          <a:srgbClr val="92D050"/>
                        </a:buClr>
                        <a:buFont typeface="Wingdings" panose="05000000000000000000" pitchFamily="2" charset="2"/>
                        <a:buChar char="l"/>
                        <a:defRPr/>
                      </a:pP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just" defTabSz="817978" rtl="0" eaLnBrk="1" latinLnBrk="0" hangingPunct="1">
                        <a:lnSpc>
                          <a:spcPts val="1200"/>
                        </a:lnSpc>
                        <a:spcAft>
                          <a:spcPts val="0"/>
                        </a:spcAft>
                        <a:buClr>
                          <a:srgbClr val="92D050"/>
                        </a:buClr>
                        <a:buFont typeface="Wingdings" panose="05000000000000000000" pitchFamily="2" charset="2"/>
                        <a:buChar char="l"/>
                        <a:defRPr/>
                      </a:pP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171450" indent="-171450" algn="just" defTabSz="817978" rtl="0" eaLnBrk="1" latinLnBrk="0" hangingPunct="1">
                        <a:lnSpc>
                          <a:spcPts val="1200"/>
                        </a:lnSpc>
                        <a:spcAft>
                          <a:spcPts val="0"/>
                        </a:spcAft>
                        <a:buClr>
                          <a:srgbClr val="92D050"/>
                        </a:buClr>
                        <a:buFont typeface="Wingdings" panose="05000000000000000000" pitchFamily="2" charset="2"/>
                        <a:buChar char="l"/>
                        <a:defRPr/>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受理申請單位：</a:t>
                      </a: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0" indent="0" algn="just" defTabSz="817978" rtl="0" eaLnBrk="1" latinLnBrk="0" hangingPunct="1">
                        <a:lnSpc>
                          <a:spcPts val="1200"/>
                        </a:lnSpc>
                        <a:spcAft>
                          <a:spcPts val="0"/>
                        </a:spcAft>
                        <a:buClr>
                          <a:srgbClr val="59C0D8"/>
                        </a:buClr>
                        <a:buFontTx/>
                        <a:buNone/>
                        <a:defRPr/>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       花蓮縣政府  </a:t>
                      </a:r>
                    </a:p>
                    <a:p>
                      <a:pPr marL="171450" indent="-171450" algn="just" defTabSz="817978" rtl="0" eaLnBrk="1" latinLnBrk="0" hangingPunct="1">
                        <a:lnSpc>
                          <a:spcPts val="1200"/>
                        </a:lnSpc>
                        <a:spcAft>
                          <a:spcPts val="0"/>
                        </a:spcAft>
                        <a:buClr>
                          <a:srgbClr val="00B050"/>
                        </a:buClr>
                        <a:buFont typeface="Wingdings" panose="05000000000000000000" pitchFamily="2" charset="2"/>
                        <a:buChar char="l"/>
                        <a:defRPr/>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聯絡窗口：</a:t>
                      </a: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0" indent="0" algn="just" defTabSz="817978" rtl="0" eaLnBrk="1" latinLnBrk="0" hangingPunct="1">
                        <a:lnSpc>
                          <a:spcPts val="1200"/>
                        </a:lnSpc>
                        <a:spcAft>
                          <a:spcPts val="0"/>
                        </a:spcAft>
                        <a:buClr>
                          <a:srgbClr val="59C0D8"/>
                        </a:buClr>
                        <a:buFontTx/>
                        <a:buNone/>
                        <a:defRPr/>
                      </a:pP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       賴宛秀科長 </a:t>
                      </a:r>
                      <a:endPar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p>
                      <a:pPr marL="0" indent="0" algn="just" defTabSz="817978" rtl="0" eaLnBrk="1" latinLnBrk="0" hangingPunct="1">
                        <a:lnSpc>
                          <a:spcPts val="1200"/>
                        </a:lnSpc>
                        <a:spcAft>
                          <a:spcPts val="0"/>
                        </a:spcAft>
                        <a:buClr>
                          <a:srgbClr val="59C0D8"/>
                        </a:buClr>
                        <a:buFontTx/>
                        <a:buNone/>
                        <a:defRPr/>
                      </a:pP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      </a:t>
                      </a:r>
                      <a:r>
                        <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 </a:t>
                      </a:r>
                      <a:r>
                        <a:rPr lang="en-US" altLang="zh-TW"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rPr>
                        <a:t>03-8224854</a:t>
                      </a:r>
                      <a:endParaRPr lang="zh-TW" altLang="en-US" sz="800" b="1" kern="1200" dirty="0">
                        <a:solidFill>
                          <a:schemeClr val="tx1"/>
                        </a:solidFill>
                        <a:latin typeface="思源黑體 TW Bold" panose="020B0800000000000000" pitchFamily="34" charset="-120"/>
                        <a:ea typeface="思源黑體 TW Bold" panose="020B0800000000000000" pitchFamily="34" charset="-120"/>
                        <a:cs typeface="華康中黑體" panose="020B0509000000000000" pitchFamily="49" charset="-120"/>
                      </a:endParaRPr>
                    </a:p>
                  </a:txBody>
                  <a:tcPr>
                    <a:lnL w="76200" cap="flat" cmpd="sng" algn="ctr">
                      <a:solidFill>
                        <a:srgbClr val="92D050"/>
                      </a:solidFill>
                      <a:prstDash val="solid"/>
                      <a:round/>
                      <a:headEnd type="none" w="med" len="med"/>
                      <a:tailEnd type="none" w="med" len="med"/>
                    </a:lnL>
                    <a:lnR w="76200" cap="flat" cmpd="sng" algn="ctr">
                      <a:solidFill>
                        <a:srgbClr val="92D050"/>
                      </a:solidFill>
                      <a:prstDash val="solid"/>
                      <a:round/>
                      <a:headEnd type="none" w="med" len="med"/>
                      <a:tailEnd type="none" w="med" len="med"/>
                    </a:lnR>
                    <a:lnT w="76200" cap="flat" cmpd="sng" algn="ctr">
                      <a:solidFill>
                        <a:srgbClr val="92D050"/>
                      </a:solidFill>
                      <a:prstDash val="solid"/>
                      <a:round/>
                      <a:headEnd type="none" w="med" len="med"/>
                      <a:tailEnd type="none" w="med" len="med"/>
                    </a:lnT>
                    <a:lnB w="19050" cap="flat" cmpd="sng" algn="ctr">
                      <a:solidFill>
                        <a:srgbClr val="92D05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6838399"/>
                  </a:ext>
                </a:extLst>
              </a:tr>
              <a:tr h="900000">
                <a:tc>
                  <a:txBody>
                    <a:bodyPr/>
                    <a:lstStyle/>
                    <a:p>
                      <a:pPr marL="204494" indent="-204494"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受理申請單位：</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5855" algn="just" defTabSz="817978" eaLnBrk="0" hangingPunct="0">
                        <a:lnSpc>
                          <a:spcPts val="1200"/>
                        </a:lnSpc>
                        <a:spcAft>
                          <a:spcPts val="0"/>
                        </a:spcAft>
                        <a:buClr>
                          <a:srgbClr val="53AA36"/>
                        </a:buClr>
                        <a:defRPr/>
                      </a:pPr>
                      <a:r>
                        <a:rPr lang="zh-TW" altLang="en-US" sz="800" dirty="0">
                          <a:solidFill>
                            <a:srgbClr val="000000"/>
                          </a:solidFill>
                          <a:latin typeface="思源黑體 TW Bold" panose="020B0800000000000000" pitchFamily="34" charset="-120"/>
                          <a:ea typeface="思源黑體 TW Bold" panose="020B0800000000000000" pitchFamily="34" charset="-120"/>
                        </a:rPr>
                        <a:t>花蓮縣政府</a:t>
                      </a:r>
                    </a:p>
                    <a:p>
                      <a:pPr marL="204494" indent="-204494"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聯絡窗口：</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5855" algn="just" defTabSz="817978" eaLnBrk="0" hangingPunct="0">
                        <a:lnSpc>
                          <a:spcPts val="1200"/>
                        </a:lnSpc>
                        <a:spcAft>
                          <a:spcPts val="0"/>
                        </a:spcAft>
                        <a:buClr>
                          <a:srgbClr val="53AA36"/>
                        </a:buClr>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陳裕新</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5855" algn="just" defTabSz="817978" eaLnBrk="0" hangingPunct="0">
                        <a:lnSpc>
                          <a:spcPts val="1200"/>
                        </a:lnSpc>
                        <a:spcAft>
                          <a:spcPts val="0"/>
                        </a:spcAft>
                        <a:buClr>
                          <a:srgbClr val="53AA36"/>
                        </a:buClr>
                        <a:defRPr/>
                      </a:pP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8227171</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 </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#538</a:t>
                      </a:r>
                      <a:endParaRPr lang="zh-TW" altLang="en-US" sz="800" dirty="0"/>
                    </a:p>
                  </a:txBody>
                  <a:tcPr>
                    <a:lnL w="76200" cap="flat" cmpd="sng" algn="ctr">
                      <a:solidFill>
                        <a:srgbClr val="92D050"/>
                      </a:solidFill>
                      <a:prstDash val="solid"/>
                      <a:round/>
                      <a:headEnd type="none" w="med" len="med"/>
                      <a:tailEnd type="none" w="med" len="med"/>
                    </a:lnL>
                    <a:lnR w="76200" cap="flat" cmpd="sng" algn="ctr">
                      <a:solidFill>
                        <a:srgbClr val="92D050"/>
                      </a:solidFill>
                      <a:prstDash val="solid"/>
                      <a:round/>
                      <a:headEnd type="none" w="med" len="med"/>
                      <a:tailEnd type="none" w="med" len="med"/>
                    </a:lnR>
                    <a:lnT w="19050" cap="flat" cmpd="sng" algn="ctr">
                      <a:solidFill>
                        <a:srgbClr val="92D050"/>
                      </a:solidFill>
                      <a:prstDash val="sysDash"/>
                      <a:round/>
                      <a:headEnd type="none" w="med" len="med"/>
                      <a:tailEnd type="none" w="med" len="med"/>
                    </a:lnT>
                    <a:lnB w="19050" cap="flat" cmpd="sng" algn="ctr">
                      <a:solidFill>
                        <a:srgbClr val="92D050"/>
                      </a:solidFill>
                      <a:prstDash val="sysDash"/>
                      <a:round/>
                      <a:headEnd type="none" w="med" len="med"/>
                      <a:tailEnd type="none" w="med" len="med"/>
                    </a:lnB>
                    <a:solidFill>
                      <a:schemeClr val="bg1"/>
                    </a:solidFill>
                  </a:tcPr>
                </a:tc>
                <a:extLst>
                  <a:ext uri="{0D108BD9-81ED-4DB2-BD59-A6C34878D82A}">
                    <a16:rowId xmlns:a16="http://schemas.microsoft.com/office/drawing/2014/main" val="1960498619"/>
                  </a:ext>
                </a:extLst>
              </a:tr>
              <a:tr h="864000">
                <a:tc>
                  <a:txBody>
                    <a:bodyPr/>
                    <a:lstStyle/>
                    <a:p>
                      <a:pPr marL="204494" indent="-204494"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受理申請單位：</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5855" algn="just" defTabSz="817978" eaLnBrk="0" hangingPunct="0">
                        <a:lnSpc>
                          <a:spcPts val="1200"/>
                        </a:lnSpc>
                        <a:spcAft>
                          <a:spcPts val="0"/>
                        </a:spcAft>
                        <a:buClr>
                          <a:srgbClr val="53AA36"/>
                        </a:buClr>
                        <a:defRPr/>
                      </a:pPr>
                      <a:r>
                        <a:rPr lang="zh-TW" altLang="en-US" sz="800" dirty="0">
                          <a:solidFill>
                            <a:srgbClr val="000000"/>
                          </a:solidFill>
                          <a:latin typeface="思源黑體 TW Bold" panose="020B0800000000000000" pitchFamily="34" charset="-120"/>
                          <a:ea typeface="思源黑體 TW Bold" panose="020B0800000000000000" pitchFamily="34" charset="-120"/>
                        </a:rPr>
                        <a:t>花蓮縣政府</a:t>
                      </a:r>
                    </a:p>
                    <a:p>
                      <a:pPr marL="204494" indent="-204494"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聯絡窗口：</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5855" algn="just" defTabSz="817978" eaLnBrk="0" hangingPunct="0">
                        <a:lnSpc>
                          <a:spcPts val="1200"/>
                        </a:lnSpc>
                        <a:spcAft>
                          <a:spcPts val="0"/>
                        </a:spcAft>
                        <a:buClr>
                          <a:srgbClr val="53AA36"/>
                        </a:buClr>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邱柏嘉</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15855" algn="just" defTabSz="817978" eaLnBrk="0" hangingPunct="0">
                        <a:lnSpc>
                          <a:spcPts val="1200"/>
                        </a:lnSpc>
                        <a:spcAft>
                          <a:spcPts val="0"/>
                        </a:spcAft>
                        <a:buClr>
                          <a:srgbClr val="53AA36"/>
                        </a:buClr>
                        <a:defRPr/>
                      </a:pP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8227171</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 </a:t>
                      </a: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#538</a:t>
                      </a:r>
                    </a:p>
                  </a:txBody>
                  <a:tcPr>
                    <a:lnL w="76200" cap="flat" cmpd="sng" algn="ctr">
                      <a:solidFill>
                        <a:srgbClr val="92D050"/>
                      </a:solidFill>
                      <a:prstDash val="solid"/>
                      <a:round/>
                      <a:headEnd type="none" w="med" len="med"/>
                      <a:tailEnd type="none" w="med" len="med"/>
                    </a:lnL>
                    <a:lnR w="76200" cap="flat" cmpd="sng" algn="ctr">
                      <a:solidFill>
                        <a:srgbClr val="92D050"/>
                      </a:solidFill>
                      <a:prstDash val="solid"/>
                      <a:round/>
                      <a:headEnd type="none" w="med" len="med"/>
                      <a:tailEnd type="none" w="med" len="med"/>
                    </a:lnR>
                    <a:lnT w="19050" cap="flat" cmpd="sng" algn="ctr">
                      <a:solidFill>
                        <a:srgbClr val="92D050"/>
                      </a:solidFill>
                      <a:prstDash val="sysDash"/>
                      <a:round/>
                      <a:headEnd type="none" w="med" len="med"/>
                      <a:tailEnd type="none" w="med" len="med"/>
                    </a:lnT>
                    <a:lnB w="19050" cap="flat" cmpd="sng" algn="ctr">
                      <a:solidFill>
                        <a:srgbClr val="92D050"/>
                      </a:solidFill>
                      <a:prstDash val="sysDash"/>
                      <a:round/>
                      <a:headEnd type="none" w="med" len="med"/>
                      <a:tailEnd type="none" w="med" len="med"/>
                    </a:lnB>
                    <a:solidFill>
                      <a:schemeClr val="bg1"/>
                    </a:solidFill>
                  </a:tcPr>
                </a:tc>
                <a:extLst>
                  <a:ext uri="{0D108BD9-81ED-4DB2-BD59-A6C34878D82A}">
                    <a16:rowId xmlns:a16="http://schemas.microsoft.com/office/drawing/2014/main" val="1967541863"/>
                  </a:ext>
                </a:extLst>
              </a:tr>
              <a:tr h="1008112">
                <a:tc>
                  <a:txBody>
                    <a:bodyPr/>
                    <a:lstStyle/>
                    <a:p>
                      <a:pPr marL="171450" indent="-171450"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受理申請單位：</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algn="just" defTabSz="817978" eaLnBrk="0" hangingPunct="0">
                        <a:lnSpc>
                          <a:spcPts val="1200"/>
                        </a:lnSpc>
                        <a:spcAft>
                          <a:spcPts val="0"/>
                        </a:spcAft>
                        <a:buClr>
                          <a:srgbClr val="53AA36"/>
                        </a:buClr>
                        <a:defRPr/>
                      </a:pPr>
                      <a:r>
                        <a:rPr lang="zh-TW" altLang="en-US" sz="800" dirty="0">
                          <a:solidFill>
                            <a:srgbClr val="2B8C79"/>
                          </a:solidFill>
                          <a:latin typeface="思源黑體 TW Bold" panose="020B0800000000000000" pitchFamily="34" charset="-120"/>
                          <a:ea typeface="思源黑體 TW Bold" panose="020B0800000000000000" pitchFamily="34" charset="-120"/>
                        </a:rPr>
                        <a:t>      承辦金融機構</a:t>
                      </a:r>
                      <a:endParaRPr lang="en-US" altLang="zh-TW" sz="800" dirty="0">
                        <a:solidFill>
                          <a:srgbClr val="2B8C79"/>
                        </a:solidFill>
                        <a:latin typeface="思源黑體 TW Bold" panose="020B0800000000000000" pitchFamily="34" charset="-120"/>
                        <a:ea typeface="思源黑體 TW Bold" panose="020B0800000000000000" pitchFamily="34" charset="-120"/>
                      </a:endParaRPr>
                    </a:p>
                    <a:p>
                      <a:pPr marL="171450" indent="-171450"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聯絡窗口：</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0" indent="0" algn="just" defTabSz="817978" eaLnBrk="0" hangingPunct="0">
                        <a:lnSpc>
                          <a:spcPts val="1200"/>
                        </a:lnSpc>
                        <a:spcAft>
                          <a:spcPts val="0"/>
                        </a:spcAft>
                        <a:buClr>
                          <a:srgbClr val="53AA36"/>
                        </a:buClr>
                        <a:buFontTx/>
                        <a:buNone/>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      金管會銀行局</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0" indent="0" algn="just" defTabSz="817978" eaLnBrk="0" hangingPunct="0">
                        <a:lnSpc>
                          <a:spcPts val="1200"/>
                        </a:lnSpc>
                        <a:spcAft>
                          <a:spcPts val="0"/>
                        </a:spcAft>
                        <a:buClr>
                          <a:srgbClr val="53AA36"/>
                        </a:buClr>
                        <a:buFontTx/>
                        <a:buNone/>
                        <a:defRPr/>
                      </a:pP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      </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本國 銀行組 </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0" indent="0" algn="just" defTabSz="817978" eaLnBrk="0" hangingPunct="0">
                        <a:lnSpc>
                          <a:spcPts val="1200"/>
                        </a:lnSpc>
                        <a:spcAft>
                          <a:spcPts val="0"/>
                        </a:spcAft>
                        <a:buClr>
                          <a:srgbClr val="53AA36"/>
                        </a:buClr>
                        <a:buFontTx/>
                        <a:buNone/>
                        <a:defRPr/>
                      </a:pPr>
                      <a:r>
                        <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rPr>
                        <a:t>      02-8968-9663</a:t>
                      </a:r>
                      <a:endParaRPr lang="zh-TW" altLang="en-US" sz="800" dirty="0"/>
                    </a:p>
                  </a:txBody>
                  <a:tcPr>
                    <a:lnL w="76200" cap="flat" cmpd="sng" algn="ctr">
                      <a:solidFill>
                        <a:srgbClr val="92D050"/>
                      </a:solidFill>
                      <a:prstDash val="solid"/>
                      <a:round/>
                      <a:headEnd type="none" w="med" len="med"/>
                      <a:tailEnd type="none" w="med" len="med"/>
                    </a:lnL>
                    <a:lnR w="76200" cap="flat" cmpd="sng" algn="ctr">
                      <a:solidFill>
                        <a:srgbClr val="92D050"/>
                      </a:solidFill>
                      <a:prstDash val="solid"/>
                      <a:round/>
                      <a:headEnd type="none" w="med" len="med"/>
                      <a:tailEnd type="none" w="med" len="med"/>
                    </a:lnR>
                    <a:lnT w="19050" cap="flat" cmpd="sng" algn="ctr">
                      <a:solidFill>
                        <a:srgbClr val="92D050"/>
                      </a:solidFill>
                      <a:prstDash val="sysDash"/>
                      <a:round/>
                      <a:headEnd type="none" w="med" len="med"/>
                      <a:tailEnd type="none" w="med" len="med"/>
                    </a:lnT>
                    <a:lnB w="19050" cap="flat" cmpd="sng" algn="ctr">
                      <a:solidFill>
                        <a:srgbClr val="92D050"/>
                      </a:solidFill>
                      <a:prstDash val="sysDash"/>
                      <a:round/>
                      <a:headEnd type="none" w="med" len="med"/>
                      <a:tailEnd type="none" w="med" len="med"/>
                    </a:lnB>
                    <a:solidFill>
                      <a:schemeClr val="bg1"/>
                    </a:solidFill>
                  </a:tcPr>
                </a:tc>
                <a:extLst>
                  <a:ext uri="{0D108BD9-81ED-4DB2-BD59-A6C34878D82A}">
                    <a16:rowId xmlns:a16="http://schemas.microsoft.com/office/drawing/2014/main" val="2016497680"/>
                  </a:ext>
                </a:extLst>
              </a:tr>
              <a:tr h="1260000">
                <a:tc>
                  <a:txBody>
                    <a:bodyPr/>
                    <a:lstStyle/>
                    <a:p>
                      <a:pPr marL="204494" indent="-204494"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由</a:t>
                      </a:r>
                      <a:r>
                        <a:rPr lang="zh-TW" altLang="en-US" sz="800" dirty="0">
                          <a:solidFill>
                            <a:srgbClr val="2B8C79"/>
                          </a:solidFill>
                          <a:latin typeface="思源黑體 TW Bold" panose="020B0800000000000000" pitchFamily="34" charset="-120"/>
                          <a:ea typeface="思源黑體 TW Bold" panose="020B0800000000000000" pitchFamily="34" charset="-120"/>
                        </a:rPr>
                        <a:t>鄉（鎮、市）公所</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受理申請及初審，縣（市）政府複審彙整造冊，於重大天然災害發生日起</a:t>
                      </a:r>
                      <a:r>
                        <a:rPr lang="zh-TW" altLang="en-US" sz="800" dirty="0">
                          <a:solidFill>
                            <a:srgbClr val="2B8C79"/>
                          </a:solidFill>
                          <a:latin typeface="思源黑體 TW Bold" panose="020B0800000000000000" pitchFamily="34" charset="-120"/>
                          <a:ea typeface="思源黑體 TW Bold" panose="020B0800000000000000" pitchFamily="34" charset="-120"/>
                        </a:rPr>
                        <a:t>三年內</a:t>
                      </a: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核轉。</a:t>
                      </a:r>
                      <a:endParaRPr lang="en-US" altLang="zh-TW" sz="800" dirty="0">
                        <a:solidFill>
                          <a:schemeClr val="tx1">
                            <a:lumMod val="65000"/>
                            <a:lumOff val="35000"/>
                          </a:schemeClr>
                        </a:solidFill>
                        <a:latin typeface="思源黑體 TW Bold" panose="020B0800000000000000" pitchFamily="34" charset="-120"/>
                        <a:ea typeface="思源黑體 TW Bold" panose="020B0800000000000000" pitchFamily="34" charset="-120"/>
                      </a:endParaRPr>
                    </a:p>
                    <a:p>
                      <a:pPr marL="204494" indent="-204494" algn="just" defTabSz="817978" eaLnBrk="0" hangingPunct="0">
                        <a:lnSpc>
                          <a:spcPts val="1200"/>
                        </a:lnSpc>
                        <a:spcAft>
                          <a:spcPts val="0"/>
                        </a:spcAft>
                        <a:buClr>
                          <a:srgbClr val="53AA36"/>
                        </a:buClr>
                        <a:buFont typeface="Wingdings" panose="05000000000000000000" pitchFamily="2" charset="2"/>
                        <a:buChar char="l"/>
                        <a:defRPr/>
                      </a:pPr>
                      <a:r>
                        <a:rPr lang="zh-TW" altLang="en-US" sz="800" dirty="0">
                          <a:solidFill>
                            <a:schemeClr val="tx1">
                              <a:lumMod val="65000"/>
                              <a:lumOff val="35000"/>
                            </a:schemeClr>
                          </a:solidFill>
                          <a:latin typeface="思源黑體 TW Bold" panose="020B0800000000000000" pitchFamily="34" charset="-120"/>
                          <a:ea typeface="思源黑體 TW Bold" panose="020B0800000000000000" pitchFamily="34" charset="-120"/>
                        </a:rPr>
                        <a:t>聯絡窗口： 余信貞</a:t>
                      </a:r>
                      <a:endParaRPr lang="zh-TW" altLang="en-US" sz="800" dirty="0"/>
                    </a:p>
                  </a:txBody>
                  <a:tcPr>
                    <a:lnL w="76200" cap="flat" cmpd="sng" algn="ctr">
                      <a:solidFill>
                        <a:srgbClr val="92D050"/>
                      </a:solidFill>
                      <a:prstDash val="solid"/>
                      <a:round/>
                      <a:headEnd type="none" w="med" len="med"/>
                      <a:tailEnd type="none" w="med" len="med"/>
                    </a:lnL>
                    <a:lnR w="76200" cap="flat" cmpd="sng" algn="ctr">
                      <a:solidFill>
                        <a:srgbClr val="92D050"/>
                      </a:solidFill>
                      <a:prstDash val="solid"/>
                      <a:round/>
                      <a:headEnd type="none" w="med" len="med"/>
                      <a:tailEnd type="none" w="med" len="med"/>
                    </a:lnR>
                    <a:lnT w="19050" cap="flat" cmpd="sng" algn="ctr">
                      <a:solidFill>
                        <a:srgbClr val="92D050"/>
                      </a:solidFill>
                      <a:prstDash val="sysDash"/>
                      <a:round/>
                      <a:headEnd type="none" w="med" len="med"/>
                      <a:tailEnd type="none" w="med" len="med"/>
                    </a:lnT>
                    <a:lnB w="76200" cap="flat" cmpd="sng" algn="ctr">
                      <a:solidFill>
                        <a:srgbClr val="92D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25546055"/>
                  </a:ext>
                </a:extLst>
              </a:tr>
            </a:tbl>
          </a:graphicData>
        </a:graphic>
      </p:graphicFrame>
      <p:pic>
        <p:nvPicPr>
          <p:cNvPr id="11" name="Picture 6">
            <a:extLst>
              <a:ext uri="{FF2B5EF4-FFF2-40B4-BE49-F238E27FC236}">
                <a16:creationId xmlns:a16="http://schemas.microsoft.com/office/drawing/2014/main" id="{737B2086-BE11-2102-CAB6-DAA827F504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5119" y="9725180"/>
            <a:ext cx="874981" cy="788897"/>
          </a:xfrm>
          <a:prstGeom prst="rect">
            <a:avLst/>
          </a:prstGeom>
          <a:noFill/>
          <a:extLst>
            <a:ext uri="{909E8E84-426E-40DD-AFC4-6F175D3DCCD1}">
              <a14:hiddenFill xmlns:a14="http://schemas.microsoft.com/office/drawing/2010/main">
                <a:solidFill>
                  <a:srgbClr val="FFFFFF"/>
                </a:solidFill>
              </a14:hiddenFill>
            </a:ext>
          </a:extLst>
        </p:spPr>
      </p:pic>
      <p:pic>
        <p:nvPicPr>
          <p:cNvPr id="12" name="圖片 11">
            <a:extLst>
              <a:ext uri="{FF2B5EF4-FFF2-40B4-BE49-F238E27FC236}">
                <a16:creationId xmlns:a16="http://schemas.microsoft.com/office/drawing/2014/main" id="{E2877EC1-1DF2-7372-1157-4DE95DA4E3D6}"/>
              </a:ext>
            </a:extLst>
          </p:cNvPr>
          <p:cNvPicPr>
            <a:picLocks noChangeAspect="1"/>
          </p:cNvPicPr>
          <p:nvPr/>
        </p:nvPicPr>
        <p:blipFill>
          <a:blip r:embed="rId6"/>
          <a:stretch>
            <a:fillRect/>
          </a:stretch>
        </p:blipFill>
        <p:spPr>
          <a:xfrm>
            <a:off x="6212844" y="5093878"/>
            <a:ext cx="1147997" cy="770610"/>
          </a:xfrm>
          <a:prstGeom prst="rect">
            <a:avLst/>
          </a:prstGeom>
          <a:ln>
            <a:solidFill>
              <a:srgbClr val="92D050"/>
            </a:solidFill>
          </a:ln>
        </p:spPr>
      </p:pic>
      <p:cxnSp>
        <p:nvCxnSpPr>
          <p:cNvPr id="28" name="接點: 肘形 27">
            <a:extLst>
              <a:ext uri="{FF2B5EF4-FFF2-40B4-BE49-F238E27FC236}">
                <a16:creationId xmlns:a16="http://schemas.microsoft.com/office/drawing/2014/main" id="{81CA4746-B809-6CE7-FFD1-4C45F8941C4E}"/>
              </a:ext>
            </a:extLst>
          </p:cNvPr>
          <p:cNvCxnSpPr>
            <a:cxnSpLocks/>
          </p:cNvCxnSpPr>
          <p:nvPr/>
        </p:nvCxnSpPr>
        <p:spPr>
          <a:xfrm>
            <a:off x="5904073" y="4949862"/>
            <a:ext cx="882770" cy="161647"/>
          </a:xfrm>
          <a:prstGeom prst="bentConnector3">
            <a:avLst>
              <a:gd name="adj1" fmla="val 101444"/>
            </a:avLst>
          </a:prstGeom>
          <a:ln w="19050">
            <a:solidFill>
              <a:srgbClr val="92D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圖片 9">
            <a:extLst>
              <a:ext uri="{FF2B5EF4-FFF2-40B4-BE49-F238E27FC236}">
                <a16:creationId xmlns:a16="http://schemas.microsoft.com/office/drawing/2014/main" id="{307233A4-E86A-9DB0-FE9A-85012A21FF60}"/>
              </a:ext>
            </a:extLst>
          </p:cNvPr>
          <p:cNvPicPr>
            <a:picLocks noChangeAspect="1"/>
          </p:cNvPicPr>
          <p:nvPr/>
        </p:nvPicPr>
        <p:blipFill>
          <a:blip r:embed="rId7"/>
          <a:stretch>
            <a:fillRect/>
          </a:stretch>
        </p:blipFill>
        <p:spPr>
          <a:xfrm>
            <a:off x="6218906" y="2694322"/>
            <a:ext cx="1161200" cy="696142"/>
          </a:xfrm>
          <a:prstGeom prst="rect">
            <a:avLst/>
          </a:prstGeom>
          <a:ln>
            <a:solidFill>
              <a:schemeClr val="accent2"/>
            </a:solidFill>
          </a:ln>
        </p:spPr>
      </p:pic>
      <p:cxnSp>
        <p:nvCxnSpPr>
          <p:cNvPr id="20" name="直線單箭頭接點 19">
            <a:extLst>
              <a:ext uri="{FF2B5EF4-FFF2-40B4-BE49-F238E27FC236}">
                <a16:creationId xmlns:a16="http://schemas.microsoft.com/office/drawing/2014/main" id="{E160D06E-A224-EF7B-BD2F-2BB8ACFD1B0E}"/>
              </a:ext>
            </a:extLst>
          </p:cNvPr>
          <p:cNvCxnSpPr>
            <a:cxnSpLocks/>
          </p:cNvCxnSpPr>
          <p:nvPr/>
        </p:nvCxnSpPr>
        <p:spPr>
          <a:xfrm>
            <a:off x="5982468" y="2933638"/>
            <a:ext cx="252000" cy="0"/>
          </a:xfrm>
          <a:prstGeom prst="straightConnector1">
            <a:avLst/>
          </a:prstGeom>
          <a:ln w="19050">
            <a:solidFill>
              <a:schemeClr val="accent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670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1117</TotalTime>
  <Words>1740</Words>
  <Application>Microsoft Office PowerPoint</Application>
  <PresentationFormat>自訂</PresentationFormat>
  <Paragraphs>124</Paragraphs>
  <Slides>2</Slides>
  <Notes>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vt:i4>
      </vt:variant>
    </vt:vector>
  </HeadingPairs>
  <TitlesOfParts>
    <vt:vector size="10" baseType="lpstr">
      <vt:lpstr>思源黑體 TW Bold</vt:lpstr>
      <vt:lpstr>思源黑體 TW Normal</vt:lpstr>
      <vt:lpstr>微軟正黑體</vt:lpstr>
      <vt:lpstr>Arial</vt:lpstr>
      <vt:lpstr>Calibri</vt:lpstr>
      <vt:lpstr>Calibri Light</vt:lpstr>
      <vt:lpstr>Wingdings</vt:lpstr>
      <vt:lpstr>Office 佈景主題</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志誠 謝</dc:creator>
  <cp:lastModifiedBy>志誠 謝</cp:lastModifiedBy>
  <cp:revision>96</cp:revision>
  <dcterms:created xsi:type="dcterms:W3CDTF">2024-11-07T05:50:14Z</dcterms:created>
  <dcterms:modified xsi:type="dcterms:W3CDTF">2024-11-21T02:43:58Z</dcterms:modified>
</cp:coreProperties>
</file>